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5E5"/>
    <a:srgbClr val="2F35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111" d="100"/>
          <a:sy n="111" d="100"/>
        </p:scale>
        <p:origin x="51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402957181797585E-2"/>
          <c:y val="3.6732061278526421E-2"/>
          <c:w val="0.95459704880817264"/>
          <c:h val="0.885350318471337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50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15875">
              <a:solidFill>
                <a:schemeClr val="bg2"/>
              </a:solidFill>
              <a:prstDash val="solid"/>
            </a:ln>
          </c:spPr>
          <c:invertIfNegative val="0"/>
          <c:dLbls>
            <c:spPr>
              <a:noFill/>
              <a:ln w="22056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VSC</c:v>
                </c:pt>
                <c:pt idx="1">
                  <c:v>Ancillary</c:v>
                </c:pt>
                <c:pt idx="2">
                  <c:v>GAP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62</c:v>
                </c:pt>
                <c:pt idx="1">
                  <c:v>68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FC-4051-AF2D-1076A93360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30830720"/>
        <c:axId val="130832256"/>
      </c:barChart>
      <c:catAx>
        <c:axId val="13083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22225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30832256"/>
        <c:crosses val="autoZero"/>
        <c:auto val="1"/>
        <c:lblAlgn val="ctr"/>
        <c:lblOffset val="0"/>
        <c:tickLblSkip val="1"/>
        <c:tickMarkSkip val="1"/>
        <c:noMultiLvlLbl val="0"/>
      </c:catAx>
      <c:valAx>
        <c:axId val="1308322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0830720"/>
        <c:crosses val="autoZero"/>
        <c:crossBetween val="between"/>
      </c:valAx>
      <c:spPr>
        <a:noFill/>
        <a:ln w="2205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00" b="0" i="0" u="none" strike="noStrike" baseline="0">
          <a:solidFill>
            <a:schemeClr val="bg2"/>
          </a:solidFill>
          <a:latin typeface="+mn-lt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402957181797585E-2"/>
          <c:y val="3.6732061278526421E-2"/>
          <c:w val="0.95459704880817264"/>
          <c:h val="0.885350318471337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50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15875">
              <a:solidFill>
                <a:schemeClr val="bg2"/>
              </a:solidFill>
              <a:prstDash val="solid"/>
            </a:ln>
          </c:spPr>
          <c:invertIfNegative val="0"/>
          <c:dLbls>
            <c:spPr>
              <a:noFill/>
              <a:ln w="22056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VSC</c:v>
                </c:pt>
                <c:pt idx="1">
                  <c:v>Ancillary</c:v>
                </c:pt>
                <c:pt idx="2">
                  <c:v>GAP</c:v>
                </c:pt>
              </c:strCache>
            </c:strRef>
          </c:cat>
          <c:val>
            <c:numRef>
              <c:f>Sheet1!$B$2:$B$4</c:f>
              <c:numCache>
                <c:formatCode>h:mm</c:formatCode>
                <c:ptCount val="3"/>
                <c:pt idx="0">
                  <c:v>0.23725610742344957</c:v>
                </c:pt>
                <c:pt idx="1">
                  <c:v>0.31736111111111115</c:v>
                </c:pt>
                <c:pt idx="2">
                  <c:v>0.17083333333333331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FC-4051-AF2D-1076A93360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30830720"/>
        <c:axId val="130832256"/>
      </c:barChart>
      <c:catAx>
        <c:axId val="13083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22225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30832256"/>
        <c:crosses val="autoZero"/>
        <c:auto val="1"/>
        <c:lblAlgn val="ctr"/>
        <c:lblOffset val="0"/>
        <c:tickLblSkip val="1"/>
        <c:tickMarkSkip val="1"/>
        <c:noMultiLvlLbl val="0"/>
      </c:catAx>
      <c:valAx>
        <c:axId val="130832256"/>
        <c:scaling>
          <c:orientation val="minMax"/>
        </c:scaling>
        <c:delete val="1"/>
        <c:axPos val="l"/>
        <c:numFmt formatCode="h:mm" sourceLinked="1"/>
        <c:majorTickMark val="out"/>
        <c:minorTickMark val="none"/>
        <c:tickLblPos val="nextTo"/>
        <c:crossAx val="130830720"/>
        <c:crosses val="autoZero"/>
        <c:crossBetween val="between"/>
      </c:valAx>
      <c:spPr>
        <a:noFill/>
        <a:ln w="2205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00" b="0" i="0" u="none" strike="noStrike" baseline="0">
          <a:solidFill>
            <a:schemeClr val="bg2"/>
          </a:solidFill>
          <a:latin typeface="+mn-lt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402957181797585E-2"/>
          <c:y val="3.6732061278526421E-2"/>
          <c:w val="0.95459704880817264"/>
          <c:h val="0.885350318471337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50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15875">
              <a:solidFill>
                <a:schemeClr val="bg2"/>
              </a:solidFill>
              <a:prstDash val="solid"/>
            </a:ln>
          </c:spPr>
          <c:invertIfNegative val="0"/>
          <c:dLbls>
            <c:spPr>
              <a:noFill/>
              <a:ln w="22056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Satisfied with Rep</c:v>
                </c:pt>
                <c:pt idx="1">
                  <c:v>Satisfied with Product Coverage</c:v>
                </c:pt>
                <c:pt idx="2">
                  <c:v>Likely to Recommend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0.93840000000000001</c:v>
                </c:pt>
                <c:pt idx="1">
                  <c:v>0.90980000000000005</c:v>
                </c:pt>
                <c:pt idx="2">
                  <c:v>0.90020000000000011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FC-4051-AF2D-1076A93360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30830720"/>
        <c:axId val="130832256"/>
      </c:barChart>
      <c:catAx>
        <c:axId val="13083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22225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30832256"/>
        <c:crosses val="autoZero"/>
        <c:auto val="1"/>
        <c:lblAlgn val="ctr"/>
        <c:lblOffset val="0"/>
        <c:tickLblSkip val="1"/>
        <c:tickMarkSkip val="1"/>
        <c:noMultiLvlLbl val="0"/>
      </c:catAx>
      <c:valAx>
        <c:axId val="130832256"/>
        <c:scaling>
          <c:orientation val="minMax"/>
          <c:max val="0.95000000000000007"/>
          <c:min val="0.8"/>
        </c:scaling>
        <c:delete val="1"/>
        <c:axPos val="l"/>
        <c:numFmt formatCode="0%" sourceLinked="1"/>
        <c:majorTickMark val="out"/>
        <c:minorTickMark val="none"/>
        <c:tickLblPos val="nextTo"/>
        <c:crossAx val="130830720"/>
        <c:crosses val="autoZero"/>
        <c:crossBetween val="between"/>
      </c:valAx>
      <c:spPr>
        <a:noFill/>
        <a:ln w="2205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00" b="0" i="0" u="none" strike="noStrike" baseline="0">
          <a:solidFill>
            <a:schemeClr val="bg2"/>
          </a:solidFill>
          <a:latin typeface="+mn-lt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402957286640379E-2"/>
          <c:y val="0"/>
          <c:w val="0.95459704880817264"/>
          <c:h val="0.885350318471337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50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15875">
              <a:solidFill>
                <a:schemeClr val="bg2"/>
              </a:solidFill>
              <a:prstDash val="solid"/>
            </a:ln>
          </c:spPr>
          <c:invertIfNegative val="0"/>
          <c:dPt>
            <c:idx val="3"/>
            <c:invertIfNegative val="0"/>
            <c:bubble3D val="0"/>
            <c:spPr>
              <a:gradFill flip="none" rotWithShape="1">
                <a:gsLst>
                  <a:gs pos="0">
                    <a:schemeClr val="accent1"/>
                  </a:gs>
                  <a:gs pos="50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</a:gsLst>
                <a:lin ang="16200000" scaled="1"/>
                <a:tileRect/>
              </a:gradFill>
              <a:ln w="15875">
                <a:solidFill>
                  <a:schemeClr val="bg2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BCFC-449E-9F7D-2F40D0CE63EE}"/>
              </c:ext>
            </c:extLst>
          </c:dPt>
          <c:dPt>
            <c:idx val="4"/>
            <c:invertIfNegative val="0"/>
            <c:bubble3D val="0"/>
            <c:spPr>
              <a:gradFill flip="none" rotWithShape="1">
                <a:gsLst>
                  <a:gs pos="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 w="15875">
                <a:solidFill>
                  <a:schemeClr val="bg2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BCFC-449E-9F7D-2F40D0CE63EE}"/>
              </c:ext>
            </c:extLst>
          </c:dPt>
          <c:dPt>
            <c:idx val="5"/>
            <c:invertIfNegative val="0"/>
            <c:bubble3D val="0"/>
            <c:spPr>
              <a:gradFill flip="none" rotWithShape="1">
                <a:gsLst>
                  <a:gs pos="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 w="15875">
                <a:solidFill>
                  <a:schemeClr val="bg2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BCFC-449E-9F7D-2F40D0CE63EE}"/>
              </c:ext>
            </c:extLst>
          </c:dPt>
          <c:dLbls>
            <c:spPr>
              <a:noFill/>
              <a:ln w="22056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Acquisition</c:v>
                </c:pt>
                <c:pt idx="1">
                  <c:v>Acquisition</c:v>
                </c:pt>
                <c:pt idx="2">
                  <c:v>Acquisition</c:v>
                </c:pt>
                <c:pt idx="3">
                  <c:v>World Class</c:v>
                </c:pt>
                <c:pt idx="4">
                  <c:v>iAAWG in 2021</c:v>
                </c:pt>
                <c:pt idx="5">
                  <c:v>iAAWG in Dec.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64</c:v>
                </c:pt>
                <c:pt idx="1">
                  <c:v>26</c:v>
                </c:pt>
                <c:pt idx="2">
                  <c:v>7</c:v>
                </c:pt>
                <c:pt idx="3">
                  <c:v>5</c:v>
                </c:pt>
                <c:pt idx="4">
                  <c:v>7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FC-449E-9F7D-2F40D0CE63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30830720"/>
        <c:axId val="130832256"/>
      </c:barChart>
      <c:catAx>
        <c:axId val="13083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22225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30832256"/>
        <c:crosses val="autoZero"/>
        <c:auto val="1"/>
        <c:lblAlgn val="ctr"/>
        <c:lblOffset val="0"/>
        <c:tickLblSkip val="1"/>
        <c:tickMarkSkip val="1"/>
        <c:noMultiLvlLbl val="0"/>
      </c:catAx>
      <c:valAx>
        <c:axId val="1308322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0830720"/>
        <c:crosses val="autoZero"/>
        <c:crossBetween val="between"/>
      </c:valAx>
      <c:spPr>
        <a:noFill/>
        <a:ln w="2205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00" b="0" i="0" u="none" strike="noStrike" baseline="0">
          <a:solidFill>
            <a:schemeClr val="bg2"/>
          </a:solidFill>
          <a:latin typeface="+mn-lt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Logo, icon&#10;&#10;Description automatically generated">
            <a:extLst>
              <a:ext uri="{FF2B5EF4-FFF2-40B4-BE49-F238E27FC236}">
                <a16:creationId xmlns:a16="http://schemas.microsoft.com/office/drawing/2014/main" id="{BCBDADC0-A549-4CC9-8A13-095A10BAB3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54" y="1939377"/>
            <a:ext cx="3855494" cy="2979246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BC6EE25F-F099-447D-ABE2-62C814A9D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51" y="2573615"/>
            <a:ext cx="5961888" cy="1710770"/>
          </a:xfrm>
          <a:prstGeom prst="rect">
            <a:avLst/>
          </a:prstGeom>
        </p:spPr>
        <p:txBody>
          <a:bodyPr anchor="ctr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64988751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46B27-6F1B-441F-ACA2-7D2D694044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55092" y="2999671"/>
            <a:ext cx="5486400" cy="858658"/>
          </a:xfrm>
          <a:prstGeom prst="rect">
            <a:avLst/>
          </a:prstGeom>
        </p:spPr>
        <p:txBody>
          <a:bodyPr anchor="ctr"/>
          <a:lstStyle>
            <a:lvl1pPr algn="ctr"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BREAK SLIDE</a:t>
            </a:r>
          </a:p>
        </p:txBody>
      </p:sp>
    </p:spTree>
    <p:extLst>
      <p:ext uri="{BB962C8B-B14F-4D97-AF65-F5344CB8AC3E}">
        <p14:creationId xmlns:p14="http://schemas.microsoft.com/office/powerpoint/2010/main" val="225673619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 Slide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8CAA54-F862-4A0A-AEE3-EBA79FAE66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68253" y="1939377"/>
            <a:ext cx="3855494" cy="2979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951622"/>
      </p:ext>
    </p:extLst>
  </p:cSld>
  <p:clrMapOvr>
    <a:masterClrMapping/>
  </p:clrMapOvr>
  <p:transition spd="slow"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46B27-6F1B-441F-ACA2-7D2D694044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55092" y="2999671"/>
            <a:ext cx="5486400" cy="858658"/>
          </a:xfrm>
          <a:prstGeom prst="rect">
            <a:avLst/>
          </a:prstGeom>
        </p:spPr>
        <p:txBody>
          <a:bodyPr anchor="ctr"/>
          <a:lstStyle>
            <a:lvl1pPr algn="ctr"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74C94F-6FEC-4BD9-8CB6-EF489369196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6225" y="5890354"/>
            <a:ext cx="859550" cy="51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725393"/>
      </p:ext>
    </p:extLst>
  </p:cSld>
  <p:clrMapOvr>
    <a:masterClrMapping/>
  </p:clrMapOvr>
  <p:transition spd="slow">
    <p:push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74C94F-6FEC-4BD9-8CB6-EF489369196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6225" y="5890354"/>
            <a:ext cx="859550" cy="51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391853"/>
      </p:ext>
    </p:extLst>
  </p:cSld>
  <p:clrMapOvr>
    <a:masterClrMapping/>
  </p:clrMapOvr>
  <p:transition spd="slow">
    <p:push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Log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BF4A-6B09-4C90-8419-567A6FE44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48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A4DE6F28-DDD1-4579-94A6-4360F94820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113" y="423899"/>
            <a:ext cx="1975774" cy="117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115345"/>
      </p:ext>
    </p:extLst>
  </p:cSld>
  <p:clrMapOvr>
    <a:masterClrMapping/>
  </p:clrMapOvr>
  <p:transition spd="slow">
    <p:push dir="r"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-Log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A4DE6F28-DDD1-4579-94A6-4360F94820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225" y="5889793"/>
            <a:ext cx="859550" cy="511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186491"/>
      </p:ext>
    </p:extLst>
  </p:cSld>
  <p:clrMapOvr>
    <a:masterClrMapping/>
  </p:clrMapOvr>
  <p:transition spd="slow">
    <p:push dir="r"/>
  </p:transition>
  <p:extLst>
    <p:ext uri="{DCECCB84-F9BA-43D5-87BE-67443E8EF086}">
      <p15:sldGuideLst xmlns:p15="http://schemas.microsoft.com/office/powerpoint/2012/main">
        <p15:guide id="1" orient="horz" pos="403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 Color Layout -logo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33E6E-A0B4-411C-BBB8-54CD86FC3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BB36C9-162D-4B93-9009-5EB34A5A66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08113" y="424543"/>
            <a:ext cx="1975774" cy="117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9875"/>
      </p:ext>
    </p:extLst>
  </p:cSld>
  <p:clrMapOvr>
    <a:masterClrMapping/>
  </p:clrMapOvr>
  <p:transition spd="slow"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lid Color Layout -logo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F2DCA06-E1B2-465E-A5FB-90F6EE6529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6225" y="5890354"/>
            <a:ext cx="859550" cy="51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616147"/>
      </p:ext>
    </p:extLst>
  </p:cSld>
  <p:clrMapOvr>
    <a:masterClrMapping/>
  </p:clrMapOvr>
  <p:transition spd="slow"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9E06DAB-FFAA-4328-B7CB-5A0D0EFD767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232275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C228441-6161-4B29-9970-680FEA52A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66" y="1836222"/>
            <a:ext cx="6478968" cy="1652276"/>
          </a:xfrm>
          <a:prstGeom prst="rect">
            <a:avLst/>
          </a:prstGeom>
        </p:spPr>
        <p:txBody>
          <a:bodyPr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00F0B6B-A692-466A-BDFF-FDD1E7B056F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968875" y="3754814"/>
            <a:ext cx="6479659" cy="1311964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>
              <a:defRPr sz="1600">
                <a:solidFill>
                  <a:schemeClr val="accent5"/>
                </a:solidFill>
              </a:defRPr>
            </a:lvl2pPr>
            <a:lvl3pPr>
              <a:defRPr sz="1400">
                <a:solidFill>
                  <a:schemeClr val="accent5"/>
                </a:solidFill>
              </a:defRPr>
            </a:lvl3pPr>
            <a:lvl4pPr>
              <a:defRPr sz="1200">
                <a:solidFill>
                  <a:schemeClr val="accent5"/>
                </a:solidFill>
              </a:defRPr>
            </a:lvl4pPr>
            <a:lvl5pPr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E734370E-FE58-490F-B859-AD73F23C35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3100" y="6379818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601949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00F0B6B-A692-466A-BDFF-FDD1E7B056F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968875" y="1836222"/>
            <a:ext cx="6479659" cy="323055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>
              <a:defRPr sz="1600">
                <a:solidFill>
                  <a:schemeClr val="accent5"/>
                </a:solidFill>
              </a:defRPr>
            </a:lvl2pPr>
            <a:lvl3pPr>
              <a:defRPr sz="1400">
                <a:solidFill>
                  <a:schemeClr val="accent5"/>
                </a:solidFill>
              </a:defRPr>
            </a:lvl3pPr>
            <a:lvl4pPr>
              <a:defRPr sz="1200">
                <a:solidFill>
                  <a:schemeClr val="accent5"/>
                </a:solidFill>
              </a:defRPr>
            </a:lvl4pPr>
            <a:lvl5pPr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9E06DAB-FFAA-4328-B7CB-5A0D0EFD767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232275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E734370E-FE58-490F-B859-AD73F23C35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3100" y="6379818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52359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BCBDADC0-A549-4CC9-8A13-095A10BAB3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754" y="1939377"/>
            <a:ext cx="3855494" cy="2979245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BC6EE25F-F099-447D-ABE2-62C814A9D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51" y="2573615"/>
            <a:ext cx="5961888" cy="1710770"/>
          </a:xfrm>
          <a:prstGeom prst="rect">
            <a:avLst/>
          </a:prstGeom>
        </p:spPr>
        <p:txBody>
          <a:bodyPr anchor="ctr"/>
          <a:lstStyle>
            <a:lvl1pPr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57957401"/>
      </p:ext>
    </p:extLst>
  </p:cSld>
  <p:clrMapOvr>
    <a:masterClrMapping/>
  </p:clrMapOvr>
  <p:transition spd="slow">
    <p:push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52446DF-4D38-4576-8A13-3C4B9D2A67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11EDE33-B73A-4114-B5DB-886DC8AB1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555" y="1697763"/>
            <a:ext cx="4518991" cy="1228709"/>
          </a:xfrm>
          <a:prstGeom prst="rect">
            <a:avLst/>
          </a:prstGeom>
        </p:spPr>
        <p:txBody>
          <a:bodyPr anchor="ctr"/>
          <a:lstStyle>
            <a:lvl1pPr algn="l">
              <a:defRPr sz="20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9">
            <a:extLst>
              <a:ext uri="{FF2B5EF4-FFF2-40B4-BE49-F238E27FC236}">
                <a16:creationId xmlns:a16="http://schemas.microsoft.com/office/drawing/2014/main" id="{191A04DA-856C-4EC7-8CFA-4C2DFFE16BC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910278" y="3139519"/>
            <a:ext cx="4519614" cy="202071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>
              <a:defRPr sz="1600">
                <a:solidFill>
                  <a:schemeClr val="accent5"/>
                </a:solidFill>
              </a:defRPr>
            </a:lvl2pPr>
            <a:lvl3pPr>
              <a:defRPr sz="1400">
                <a:solidFill>
                  <a:schemeClr val="accent5"/>
                </a:solidFill>
              </a:defRPr>
            </a:lvl3pPr>
            <a:lvl4pPr>
              <a:defRPr sz="1200">
                <a:solidFill>
                  <a:schemeClr val="accent5"/>
                </a:solidFill>
              </a:defRPr>
            </a:lvl4pPr>
            <a:lvl5pPr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215A85E0-EEA0-46B9-BE82-8BA9A193A4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3100" y="6379818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91950"/>
      </p:ext>
    </p:extLst>
  </p:cSld>
  <p:clrMapOvr>
    <a:masterClrMapping/>
  </p:clrMapOvr>
  <p:transition spd="slow"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9">
            <a:extLst>
              <a:ext uri="{FF2B5EF4-FFF2-40B4-BE49-F238E27FC236}">
                <a16:creationId xmlns:a16="http://schemas.microsoft.com/office/drawing/2014/main" id="{191A04DA-856C-4EC7-8CFA-4C2DFFE16BC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910278" y="1697763"/>
            <a:ext cx="4519614" cy="3462474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>
              <a:defRPr sz="1600">
                <a:solidFill>
                  <a:schemeClr val="accent5"/>
                </a:solidFill>
              </a:defRPr>
            </a:lvl2pPr>
            <a:lvl3pPr>
              <a:defRPr sz="1400">
                <a:solidFill>
                  <a:schemeClr val="accent5"/>
                </a:solidFill>
              </a:defRPr>
            </a:lvl3pPr>
            <a:lvl4pPr>
              <a:defRPr sz="1200">
                <a:solidFill>
                  <a:schemeClr val="accent5"/>
                </a:solidFill>
              </a:defRPr>
            </a:lvl4pPr>
            <a:lvl5pPr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52446DF-4D38-4576-8A13-3C4B9D2A67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215A85E0-EEA0-46B9-BE82-8BA9A193A4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3100" y="6379818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825349"/>
      </p:ext>
    </p:extLst>
  </p:cSld>
  <p:clrMapOvr>
    <a:masterClrMapping/>
  </p:clrMapOvr>
  <p:transition spd="slow"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2894074-E629-4237-9D7D-8EF5F1ED764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48338" y="0"/>
            <a:ext cx="6443662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BF73190-07C2-4937-9E8C-31403822B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226" y="1697763"/>
            <a:ext cx="4518991" cy="1228709"/>
          </a:xfrm>
          <a:prstGeom prst="rect">
            <a:avLst/>
          </a:prstGeom>
        </p:spPr>
        <p:txBody>
          <a:bodyPr anchor="ctr"/>
          <a:lstStyle>
            <a:lvl1pPr algn="l">
              <a:defRPr sz="20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7936E554-E33E-4E27-8D3E-32A6B9A7B4F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5949" y="3139519"/>
            <a:ext cx="4519614" cy="202071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>
              <a:defRPr sz="1600">
                <a:solidFill>
                  <a:schemeClr val="accent5"/>
                </a:solidFill>
              </a:defRPr>
            </a:lvl2pPr>
            <a:lvl3pPr>
              <a:defRPr sz="1400">
                <a:solidFill>
                  <a:schemeClr val="accent5"/>
                </a:solidFill>
              </a:defRPr>
            </a:lvl3pPr>
            <a:lvl4pPr>
              <a:defRPr sz="1200">
                <a:solidFill>
                  <a:schemeClr val="accent5"/>
                </a:solidFill>
              </a:defRPr>
            </a:lvl4pPr>
            <a:lvl5pPr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51062D9A-6466-4A5A-9163-F93212E98F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00" y="6367578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917525"/>
      </p:ext>
    </p:extLst>
  </p:cSld>
  <p:clrMapOvr>
    <a:masterClrMapping/>
  </p:clrMapOvr>
  <p:transition spd="slow">
    <p:push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7936E554-E33E-4E27-8D3E-32A6B9A7B4F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5949" y="1697763"/>
            <a:ext cx="4519614" cy="3462474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>
              <a:defRPr sz="1600">
                <a:solidFill>
                  <a:schemeClr val="accent5"/>
                </a:solidFill>
              </a:defRPr>
            </a:lvl2pPr>
            <a:lvl3pPr>
              <a:defRPr sz="1400">
                <a:solidFill>
                  <a:schemeClr val="accent5"/>
                </a:solidFill>
              </a:defRPr>
            </a:lvl3pPr>
            <a:lvl4pPr>
              <a:defRPr sz="1200">
                <a:solidFill>
                  <a:schemeClr val="accent5"/>
                </a:solidFill>
              </a:defRPr>
            </a:lvl4pPr>
            <a:lvl5pPr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2894074-E629-4237-9D7D-8EF5F1ED764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48338" y="0"/>
            <a:ext cx="6443662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51062D9A-6466-4A5A-9163-F93212E98F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00" y="6367578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796765"/>
      </p:ext>
    </p:extLst>
  </p:cSld>
  <p:clrMapOvr>
    <a:masterClrMapping/>
  </p:clrMapOvr>
  <p:transition spd="slow">
    <p:push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E7EDB3E-919E-47F0-88F0-CDA393A505E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87549" y="1232452"/>
            <a:ext cx="5224670" cy="21965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0D5F672C-F85D-45F8-A8DA-A6F5031A25C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387549" y="3851075"/>
            <a:ext cx="5224670" cy="21965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A3526F9-D8F7-4EF5-B79D-2E9257449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781" y="1961483"/>
            <a:ext cx="5224670" cy="1467517"/>
          </a:xfrm>
          <a:prstGeom prst="rect">
            <a:avLst/>
          </a:prstGeom>
        </p:spPr>
        <p:txBody>
          <a:bodyPr/>
          <a:lstStyle>
            <a:lvl1pPr>
              <a:defRPr sz="54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9">
            <a:extLst>
              <a:ext uri="{FF2B5EF4-FFF2-40B4-BE49-F238E27FC236}">
                <a16:creationId xmlns:a16="http://schemas.microsoft.com/office/drawing/2014/main" id="{3F648EF7-BF76-4079-A49B-E7175A42851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79090" y="3851075"/>
            <a:ext cx="5225227" cy="1281559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>
              <a:defRPr sz="1600">
                <a:solidFill>
                  <a:schemeClr val="accent5"/>
                </a:solidFill>
              </a:defRPr>
            </a:lvl2pPr>
            <a:lvl3pPr>
              <a:defRPr sz="1400">
                <a:solidFill>
                  <a:schemeClr val="accent5"/>
                </a:solidFill>
              </a:defRPr>
            </a:lvl3pPr>
            <a:lvl4pPr>
              <a:defRPr sz="1200">
                <a:solidFill>
                  <a:schemeClr val="accent5"/>
                </a:solidFill>
              </a:defRPr>
            </a:lvl4pPr>
            <a:lvl5pPr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78333D35-E785-4756-B385-CC0C4A76C9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00" y="6367578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755616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9">
            <a:extLst>
              <a:ext uri="{FF2B5EF4-FFF2-40B4-BE49-F238E27FC236}">
                <a16:creationId xmlns:a16="http://schemas.microsoft.com/office/drawing/2014/main" id="{3F648EF7-BF76-4079-A49B-E7175A42851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79090" y="1961483"/>
            <a:ext cx="5225227" cy="317115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>
              <a:defRPr sz="1600">
                <a:solidFill>
                  <a:schemeClr val="accent5"/>
                </a:solidFill>
              </a:defRPr>
            </a:lvl2pPr>
            <a:lvl3pPr>
              <a:defRPr sz="1400">
                <a:solidFill>
                  <a:schemeClr val="accent5"/>
                </a:solidFill>
              </a:defRPr>
            </a:lvl3pPr>
            <a:lvl4pPr>
              <a:defRPr sz="1200">
                <a:solidFill>
                  <a:schemeClr val="accent5"/>
                </a:solidFill>
              </a:defRPr>
            </a:lvl4pPr>
            <a:lvl5pPr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E7EDB3E-919E-47F0-88F0-CDA393A505E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87549" y="1232452"/>
            <a:ext cx="5224670" cy="21965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0D5F672C-F85D-45F8-A8DA-A6F5031A25C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387549" y="3851075"/>
            <a:ext cx="5224670" cy="21965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78333D35-E785-4756-B385-CC0C4A76C9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00" y="6367578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820243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4466186-E441-416B-A22F-5BD1985B7E5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148013"/>
            <a:ext cx="12192000" cy="370998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5B24881-38F4-44AE-B77D-3FB07F917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1738" y="365125"/>
            <a:ext cx="9784313" cy="781007"/>
          </a:xfrm>
          <a:prstGeom prst="rect">
            <a:avLst/>
          </a:prstGeom>
        </p:spPr>
        <p:txBody>
          <a:bodyPr anchor="ctr"/>
          <a:lstStyle>
            <a:lvl1pPr algn="ctr">
              <a:defRPr sz="54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A0C4B2-655A-4B19-989B-8D074E47DD1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01738" y="1420791"/>
            <a:ext cx="9784313" cy="1452563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accent5"/>
                </a:solidFill>
              </a:defRPr>
            </a:lvl1pPr>
            <a:lvl2pPr algn="l">
              <a:defRPr sz="1600">
                <a:solidFill>
                  <a:schemeClr val="accent5"/>
                </a:solidFill>
              </a:defRPr>
            </a:lvl2pPr>
            <a:lvl3pPr algn="l">
              <a:defRPr sz="1400">
                <a:solidFill>
                  <a:schemeClr val="accent5"/>
                </a:solidFill>
              </a:defRPr>
            </a:lvl3pPr>
            <a:lvl4pPr algn="l">
              <a:defRPr sz="1200">
                <a:solidFill>
                  <a:schemeClr val="accent5"/>
                </a:solidFill>
              </a:defRPr>
            </a:lvl4pPr>
            <a:lvl5pPr algn="l"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AC9B82AD-1EB4-473D-9306-AEB2369EFE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0860" y="137500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960534"/>
      </p:ext>
    </p:extLst>
  </p:cSld>
  <p:clrMapOvr>
    <a:masterClrMapping/>
  </p:clrMapOvr>
  <p:transition spd="slow">
    <p:pu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A0C4B2-655A-4B19-989B-8D074E47DD1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01738" y="365125"/>
            <a:ext cx="9784313" cy="2508229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accent5"/>
                </a:solidFill>
              </a:defRPr>
            </a:lvl1pPr>
            <a:lvl2pPr algn="l">
              <a:defRPr sz="1600">
                <a:solidFill>
                  <a:schemeClr val="accent5"/>
                </a:solidFill>
              </a:defRPr>
            </a:lvl2pPr>
            <a:lvl3pPr algn="l">
              <a:defRPr sz="1400">
                <a:solidFill>
                  <a:schemeClr val="accent5"/>
                </a:solidFill>
              </a:defRPr>
            </a:lvl3pPr>
            <a:lvl4pPr algn="l">
              <a:defRPr sz="1200">
                <a:solidFill>
                  <a:schemeClr val="accent5"/>
                </a:solidFill>
              </a:defRPr>
            </a:lvl4pPr>
            <a:lvl5pPr algn="l"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4466186-E441-416B-A22F-5BD1985B7E5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148013"/>
            <a:ext cx="12192000" cy="370998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AC9B82AD-1EB4-473D-9306-AEB2369EFE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0860" y="137500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647174"/>
      </p:ext>
    </p:extLst>
  </p:cSld>
  <p:clrMapOvr>
    <a:masterClrMapping/>
  </p:clrMapOvr>
  <p:transition spd="slow">
    <p:pu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8F2F42C-BBAA-4B7D-AE2A-11AB30F59C9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01738" y="2168525"/>
            <a:ext cx="4716462" cy="22733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976970F9-38FC-4544-88AF-848F6EEB511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69589" y="2168525"/>
            <a:ext cx="4716462" cy="22733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A611EC-A3B1-43AF-9307-415469E45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1738" y="365125"/>
            <a:ext cx="9784313" cy="1325563"/>
          </a:xfrm>
          <a:prstGeom prst="rect">
            <a:avLst/>
          </a:prstGeom>
        </p:spPr>
        <p:txBody>
          <a:bodyPr anchor="ctr"/>
          <a:lstStyle>
            <a:lvl1pPr algn="ctr">
              <a:defRPr sz="54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94141A-B024-4AD0-A372-21B7ECD0714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01739" y="4919662"/>
            <a:ext cx="4716462" cy="1452563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accent5"/>
                </a:solidFill>
              </a:defRPr>
            </a:lvl1pPr>
            <a:lvl2pPr algn="l">
              <a:defRPr sz="1600">
                <a:solidFill>
                  <a:schemeClr val="accent5"/>
                </a:solidFill>
              </a:defRPr>
            </a:lvl2pPr>
            <a:lvl3pPr algn="l">
              <a:defRPr sz="1400">
                <a:solidFill>
                  <a:schemeClr val="accent5"/>
                </a:solidFill>
              </a:defRPr>
            </a:lvl3pPr>
            <a:lvl4pPr algn="l">
              <a:defRPr sz="1200">
                <a:solidFill>
                  <a:schemeClr val="accent5"/>
                </a:solidFill>
              </a:defRPr>
            </a:lvl4pPr>
            <a:lvl5pPr algn="l"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799E2F69-DD08-49B5-98CC-2B860B97C39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69589" y="4906157"/>
            <a:ext cx="4716462" cy="1452563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accent5"/>
                </a:solidFill>
              </a:defRPr>
            </a:lvl1pPr>
            <a:lvl2pPr algn="l">
              <a:defRPr sz="1600">
                <a:solidFill>
                  <a:schemeClr val="accent5"/>
                </a:solidFill>
              </a:defRPr>
            </a:lvl2pPr>
            <a:lvl3pPr algn="l">
              <a:defRPr sz="1400">
                <a:solidFill>
                  <a:schemeClr val="accent5"/>
                </a:solidFill>
              </a:defRPr>
            </a:lvl3pPr>
            <a:lvl4pPr algn="l">
              <a:defRPr sz="1200">
                <a:solidFill>
                  <a:schemeClr val="accent5"/>
                </a:solidFill>
              </a:defRPr>
            </a:lvl4pPr>
            <a:lvl5pPr algn="l"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727CE367-F817-49AC-AA45-ACD88B08CD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3100" y="6379818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544813"/>
      </p:ext>
    </p:extLst>
  </p:cSld>
  <p:clrMapOvr>
    <a:masterClrMapping/>
  </p:clrMapOvr>
  <p:transition spd="slow">
    <p:push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8F2F42C-BBAA-4B7D-AE2A-11AB30F59C9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01738" y="365125"/>
            <a:ext cx="4716462" cy="22733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976970F9-38FC-4544-88AF-848F6EEB511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69589" y="365125"/>
            <a:ext cx="4716462" cy="22733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94141A-B024-4AD0-A372-21B7ECD0714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01739" y="2974933"/>
            <a:ext cx="4716462" cy="3383788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accent5"/>
                </a:solidFill>
              </a:defRPr>
            </a:lvl1pPr>
            <a:lvl2pPr algn="l">
              <a:defRPr sz="1600">
                <a:solidFill>
                  <a:schemeClr val="accent5"/>
                </a:solidFill>
              </a:defRPr>
            </a:lvl2pPr>
            <a:lvl3pPr algn="l">
              <a:defRPr sz="1400">
                <a:solidFill>
                  <a:schemeClr val="accent5"/>
                </a:solidFill>
              </a:defRPr>
            </a:lvl3pPr>
            <a:lvl4pPr algn="l">
              <a:defRPr sz="1200">
                <a:solidFill>
                  <a:schemeClr val="accent5"/>
                </a:solidFill>
              </a:defRPr>
            </a:lvl4pPr>
            <a:lvl5pPr algn="l"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799E2F69-DD08-49B5-98CC-2B860B97C39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69589" y="2974933"/>
            <a:ext cx="4716462" cy="3383788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accent5"/>
                </a:solidFill>
              </a:defRPr>
            </a:lvl1pPr>
            <a:lvl2pPr algn="l">
              <a:defRPr sz="1600">
                <a:solidFill>
                  <a:schemeClr val="accent5"/>
                </a:solidFill>
              </a:defRPr>
            </a:lvl2pPr>
            <a:lvl3pPr algn="l">
              <a:defRPr sz="1400">
                <a:solidFill>
                  <a:schemeClr val="accent5"/>
                </a:solidFill>
              </a:defRPr>
            </a:lvl3pPr>
            <a:lvl4pPr algn="l">
              <a:defRPr sz="1200">
                <a:solidFill>
                  <a:schemeClr val="accent5"/>
                </a:solidFill>
              </a:defRPr>
            </a:lvl4pPr>
            <a:lvl5pPr algn="l"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727CE367-F817-49AC-AA45-ACD88B08CD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3100" y="6379818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042329"/>
      </p:ext>
    </p:extLst>
  </p:cSld>
  <p:clrMapOvr>
    <a:masterClrMapping/>
  </p:clrMapOvr>
  <p:transition spd="slow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gradFill>
          <a:gsLst>
            <a:gs pos="0">
              <a:schemeClr val="accent3"/>
            </a:gs>
            <a:gs pos="100000">
              <a:schemeClr val="accent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8CAA54-F862-4A0A-AEE3-EBA79FAE66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754" y="1939377"/>
            <a:ext cx="3855494" cy="2979245"/>
          </a:xfrm>
          <a:prstGeom prst="rect">
            <a:avLst/>
          </a:prstGeom>
        </p:spPr>
      </p:pic>
      <p:sp>
        <p:nvSpPr>
          <p:cNvPr id="4" name="Title 6">
            <a:extLst>
              <a:ext uri="{FF2B5EF4-FFF2-40B4-BE49-F238E27FC236}">
                <a16:creationId xmlns:a16="http://schemas.microsoft.com/office/drawing/2014/main" id="{163B7920-8137-4207-93D6-AD67C3F17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51" y="2573615"/>
            <a:ext cx="5961888" cy="1710770"/>
          </a:xfrm>
          <a:prstGeom prst="rect">
            <a:avLst/>
          </a:prstGeom>
        </p:spPr>
        <p:txBody>
          <a:bodyPr anchor="ctr"/>
          <a:lstStyle>
            <a:lvl1pPr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7761294"/>
      </p:ext>
    </p:extLst>
  </p:cSld>
  <p:clrMapOvr>
    <a:masterClrMapping/>
  </p:clrMapOvr>
  <p:transition spd="slow">
    <p:push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B37AFD9-4C2B-4527-9E31-3142A7DDD4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2512" y="692150"/>
            <a:ext cx="2740452" cy="25479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94A9E7FB-D8B3-40ED-B662-92C4AA896E4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634149" y="692150"/>
            <a:ext cx="2772074" cy="25479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C85726B0-C183-4AE9-97CF-0B788068D90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2512" y="3620949"/>
            <a:ext cx="2740452" cy="25479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C06275C6-2AD9-473D-A0DF-69EE49081E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34149" y="3620949"/>
            <a:ext cx="2772074" cy="25479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B6FE0D-6676-4A46-B9E8-3805CAAD2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7579" y="1761067"/>
            <a:ext cx="4541909" cy="1467517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130E3C7-6F5D-40A9-BA1E-7D404C68AC0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006889" y="3650659"/>
            <a:ext cx="4542393" cy="1281559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>
              <a:defRPr sz="1600">
                <a:solidFill>
                  <a:schemeClr val="accent5"/>
                </a:solidFill>
              </a:defRPr>
            </a:lvl2pPr>
            <a:lvl3pPr>
              <a:defRPr sz="1400">
                <a:solidFill>
                  <a:schemeClr val="accent5"/>
                </a:solidFill>
              </a:defRPr>
            </a:lvl3pPr>
            <a:lvl4pPr>
              <a:defRPr sz="1200">
                <a:solidFill>
                  <a:schemeClr val="accent5"/>
                </a:solidFill>
              </a:defRPr>
            </a:lvl4pPr>
            <a:lvl5pPr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293630BA-D50A-4C00-A0A2-43B4265F7D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3100" y="6379818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687252"/>
      </p:ext>
    </p:extLst>
  </p:cSld>
  <p:clrMapOvr>
    <a:masterClrMapping/>
  </p:clrMapOvr>
  <p:transition spd="slow">
    <p:pu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130E3C7-6F5D-40A9-BA1E-7D404C68AC0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006889" y="1843425"/>
            <a:ext cx="4542393" cy="317115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>
              <a:defRPr sz="1600">
                <a:solidFill>
                  <a:schemeClr val="accent5"/>
                </a:solidFill>
              </a:defRPr>
            </a:lvl2pPr>
            <a:lvl3pPr>
              <a:defRPr sz="1400">
                <a:solidFill>
                  <a:schemeClr val="accent5"/>
                </a:solidFill>
              </a:defRPr>
            </a:lvl3pPr>
            <a:lvl4pPr>
              <a:defRPr sz="1200">
                <a:solidFill>
                  <a:schemeClr val="accent5"/>
                </a:solidFill>
              </a:defRPr>
            </a:lvl4pPr>
            <a:lvl5pPr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B37AFD9-4C2B-4527-9E31-3142A7DDD4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2512" y="692150"/>
            <a:ext cx="2740452" cy="25479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94A9E7FB-D8B3-40ED-B662-92C4AA896E4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634149" y="692150"/>
            <a:ext cx="2772074" cy="25479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C85726B0-C183-4AE9-97CF-0B788068D90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2512" y="3620949"/>
            <a:ext cx="2740452" cy="25479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C06275C6-2AD9-473D-A0DF-69EE49081E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34149" y="3620949"/>
            <a:ext cx="2772074" cy="25479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293630BA-D50A-4C00-A0A2-43B4265F7D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3100" y="6379818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64112"/>
      </p:ext>
    </p:extLst>
  </p:cSld>
  <p:clrMapOvr>
    <a:masterClrMapping/>
  </p:clrMapOvr>
  <p:transition spd="slow">
    <p:pu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EB80F24-563A-4CD3-B7FF-FBACD7D3E7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31875" y="2070949"/>
            <a:ext cx="3070225" cy="21955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507225FC-4CCC-428A-AE55-4D4A896FF2D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51641" y="2070949"/>
            <a:ext cx="3070225" cy="21955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5165B085-C414-4A2D-9017-74A716F1B5C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069304" y="2070949"/>
            <a:ext cx="3070225" cy="21955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35F904E-BD5F-4036-BAA5-ADEE5DFE6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875" y="365125"/>
            <a:ext cx="10107653" cy="1325563"/>
          </a:xfrm>
          <a:prstGeom prst="rect">
            <a:avLst/>
          </a:prstGeom>
        </p:spPr>
        <p:txBody>
          <a:bodyPr anchor="ctr"/>
          <a:lstStyle>
            <a:lvl1pPr algn="ctr">
              <a:defRPr sz="54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06AB7CC2-D77C-44F3-A617-B9100E20E49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31875" y="4646722"/>
            <a:ext cx="3070225" cy="1703974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accent5"/>
                </a:solidFill>
              </a:defRPr>
            </a:lvl1pPr>
            <a:lvl2pPr algn="l">
              <a:defRPr sz="1400">
                <a:solidFill>
                  <a:schemeClr val="accent5"/>
                </a:solidFill>
              </a:defRPr>
            </a:lvl2pPr>
            <a:lvl3pPr algn="l">
              <a:defRPr sz="1200">
                <a:solidFill>
                  <a:schemeClr val="accent5"/>
                </a:solidFill>
              </a:defRPr>
            </a:lvl3pPr>
            <a:lvl4pPr algn="l">
              <a:defRPr sz="1100">
                <a:solidFill>
                  <a:schemeClr val="accent5"/>
                </a:solidFill>
              </a:defRPr>
            </a:lvl4pPr>
            <a:lvl5pPr algn="l">
              <a:defRPr sz="11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5A4640E-1FB9-4A1A-97DC-4D48B697671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50588" y="4646722"/>
            <a:ext cx="3070225" cy="1703974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accent5"/>
                </a:solidFill>
              </a:defRPr>
            </a:lvl1pPr>
            <a:lvl2pPr algn="l">
              <a:defRPr sz="1400">
                <a:solidFill>
                  <a:schemeClr val="accent5"/>
                </a:solidFill>
              </a:defRPr>
            </a:lvl2pPr>
            <a:lvl3pPr algn="l">
              <a:defRPr sz="1200">
                <a:solidFill>
                  <a:schemeClr val="accent5"/>
                </a:solidFill>
              </a:defRPr>
            </a:lvl3pPr>
            <a:lvl4pPr algn="l">
              <a:defRPr sz="1100">
                <a:solidFill>
                  <a:schemeClr val="accent5"/>
                </a:solidFill>
              </a:defRPr>
            </a:lvl4pPr>
            <a:lvl5pPr algn="l">
              <a:defRPr sz="11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3152D009-854B-4EC5-A820-55FAF70280A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069301" y="4646722"/>
            <a:ext cx="3070225" cy="1703974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accent5"/>
                </a:solidFill>
              </a:defRPr>
            </a:lvl1pPr>
            <a:lvl2pPr algn="l">
              <a:defRPr sz="1400">
                <a:solidFill>
                  <a:schemeClr val="accent5"/>
                </a:solidFill>
              </a:defRPr>
            </a:lvl2pPr>
            <a:lvl3pPr algn="l">
              <a:defRPr sz="1200">
                <a:solidFill>
                  <a:schemeClr val="accent5"/>
                </a:solidFill>
              </a:defRPr>
            </a:lvl3pPr>
            <a:lvl4pPr algn="l">
              <a:defRPr sz="1100">
                <a:solidFill>
                  <a:schemeClr val="accent5"/>
                </a:solidFill>
              </a:defRPr>
            </a:lvl4pPr>
            <a:lvl5pPr algn="l">
              <a:defRPr sz="11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4A4E530A-7FC8-490C-920B-BD1E456119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3100" y="6379818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749411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EB80F24-563A-4CD3-B7FF-FBACD7D3E7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31875" y="365125"/>
            <a:ext cx="3070225" cy="219551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507225FC-4CCC-428A-AE55-4D4A896FF2D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51641" y="365125"/>
            <a:ext cx="3070225" cy="21955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5165B085-C414-4A2D-9017-74A716F1B5C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069304" y="365125"/>
            <a:ext cx="3070225" cy="21955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06AB7CC2-D77C-44F3-A617-B9100E20E49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31875" y="2849671"/>
            <a:ext cx="3070225" cy="35010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accent5"/>
                </a:solidFill>
              </a:defRPr>
            </a:lvl1pPr>
            <a:lvl2pPr algn="l">
              <a:defRPr sz="1400">
                <a:solidFill>
                  <a:schemeClr val="accent5"/>
                </a:solidFill>
              </a:defRPr>
            </a:lvl2pPr>
            <a:lvl3pPr algn="l">
              <a:defRPr sz="1200">
                <a:solidFill>
                  <a:schemeClr val="accent5"/>
                </a:solidFill>
              </a:defRPr>
            </a:lvl3pPr>
            <a:lvl4pPr algn="l">
              <a:defRPr sz="1100">
                <a:solidFill>
                  <a:schemeClr val="accent5"/>
                </a:solidFill>
              </a:defRPr>
            </a:lvl4pPr>
            <a:lvl5pPr algn="l">
              <a:defRPr sz="11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5A4640E-1FB9-4A1A-97DC-4D48B697671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50588" y="2849671"/>
            <a:ext cx="3070225" cy="35010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accent5"/>
                </a:solidFill>
              </a:defRPr>
            </a:lvl1pPr>
            <a:lvl2pPr algn="l">
              <a:defRPr sz="1400">
                <a:solidFill>
                  <a:schemeClr val="accent5"/>
                </a:solidFill>
              </a:defRPr>
            </a:lvl2pPr>
            <a:lvl3pPr algn="l">
              <a:defRPr sz="1200">
                <a:solidFill>
                  <a:schemeClr val="accent5"/>
                </a:solidFill>
              </a:defRPr>
            </a:lvl3pPr>
            <a:lvl4pPr algn="l">
              <a:defRPr sz="1100">
                <a:solidFill>
                  <a:schemeClr val="accent5"/>
                </a:solidFill>
              </a:defRPr>
            </a:lvl4pPr>
            <a:lvl5pPr algn="l">
              <a:defRPr sz="11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3152D009-854B-4EC5-A820-55FAF70280A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069301" y="2849671"/>
            <a:ext cx="3070225" cy="35010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accent5"/>
                </a:solidFill>
              </a:defRPr>
            </a:lvl1pPr>
            <a:lvl2pPr algn="l">
              <a:defRPr sz="1400">
                <a:solidFill>
                  <a:schemeClr val="accent5"/>
                </a:solidFill>
              </a:defRPr>
            </a:lvl2pPr>
            <a:lvl3pPr algn="l">
              <a:defRPr sz="1200">
                <a:solidFill>
                  <a:schemeClr val="accent5"/>
                </a:solidFill>
              </a:defRPr>
            </a:lvl3pPr>
            <a:lvl4pPr algn="l">
              <a:defRPr sz="1100">
                <a:solidFill>
                  <a:schemeClr val="accent5"/>
                </a:solidFill>
              </a:defRPr>
            </a:lvl4pPr>
            <a:lvl5pPr algn="l">
              <a:defRPr sz="11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4A4E530A-7FC8-490C-920B-BD1E456119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3100" y="6379818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751086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3D641D6-7C40-4482-AC27-36655F68D72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79488" y="1491185"/>
            <a:ext cx="2286000" cy="2886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EE70EBC-5881-4A13-9F28-90AAB50AB80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594735" y="1491185"/>
            <a:ext cx="2286000" cy="2886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E0C5B9AD-B499-44EE-8B52-C1DCBDC24D0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84131" y="1491185"/>
            <a:ext cx="2286000" cy="2886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5186A9B8-DC6C-48E5-B9FF-A4C5E40EDB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889353" y="1491185"/>
            <a:ext cx="2286000" cy="28860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C5A24F1-FEF8-49F1-9261-C642BD211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487" y="365126"/>
            <a:ext cx="10195865" cy="849900"/>
          </a:xfrm>
          <a:prstGeom prst="rect">
            <a:avLst/>
          </a:prstGeom>
        </p:spPr>
        <p:txBody>
          <a:bodyPr anchor="ctr"/>
          <a:lstStyle>
            <a:lvl1pPr algn="ctr">
              <a:defRPr sz="54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FE97E3A-6B8C-4699-8FB4-3A5B71F853B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79488" y="4653418"/>
            <a:ext cx="2286000" cy="1722329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accent5"/>
                </a:solidFill>
              </a:defRPr>
            </a:lvl1pPr>
            <a:lvl2pPr algn="l">
              <a:defRPr sz="1400">
                <a:solidFill>
                  <a:schemeClr val="accent5"/>
                </a:solidFill>
              </a:defRPr>
            </a:lvl2pPr>
            <a:lvl3pPr algn="l">
              <a:defRPr sz="1400">
                <a:solidFill>
                  <a:schemeClr val="accent5"/>
                </a:solidFill>
              </a:defRPr>
            </a:lvl3pPr>
            <a:lvl4pPr algn="l">
              <a:defRPr sz="1200">
                <a:solidFill>
                  <a:schemeClr val="accent5"/>
                </a:solidFill>
              </a:defRPr>
            </a:lvl4pPr>
            <a:lvl5pPr algn="l"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B1EBEC85-8733-4BBE-A632-5D3B07095A1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594735" y="4653418"/>
            <a:ext cx="2286000" cy="1722329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accent5"/>
                </a:solidFill>
              </a:defRPr>
            </a:lvl1pPr>
            <a:lvl2pPr algn="l">
              <a:defRPr sz="1400">
                <a:solidFill>
                  <a:schemeClr val="accent5"/>
                </a:solidFill>
              </a:defRPr>
            </a:lvl2pPr>
            <a:lvl3pPr algn="l">
              <a:defRPr sz="1400">
                <a:solidFill>
                  <a:schemeClr val="accent5"/>
                </a:solidFill>
              </a:defRPr>
            </a:lvl3pPr>
            <a:lvl4pPr algn="l">
              <a:defRPr sz="1200">
                <a:solidFill>
                  <a:schemeClr val="accent5"/>
                </a:solidFill>
              </a:defRPr>
            </a:lvl4pPr>
            <a:lvl5pPr algn="l"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89DCC678-6E4E-46F5-AD03-FEDA9CD682C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284131" y="4653418"/>
            <a:ext cx="2286000" cy="1722329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accent5"/>
                </a:solidFill>
              </a:defRPr>
            </a:lvl1pPr>
            <a:lvl2pPr algn="l">
              <a:defRPr sz="1400">
                <a:solidFill>
                  <a:schemeClr val="accent5"/>
                </a:solidFill>
              </a:defRPr>
            </a:lvl2pPr>
            <a:lvl3pPr algn="l">
              <a:defRPr sz="1400">
                <a:solidFill>
                  <a:schemeClr val="accent5"/>
                </a:solidFill>
              </a:defRPr>
            </a:lvl3pPr>
            <a:lvl4pPr algn="l">
              <a:defRPr sz="1200">
                <a:solidFill>
                  <a:schemeClr val="accent5"/>
                </a:solidFill>
              </a:defRPr>
            </a:lvl4pPr>
            <a:lvl5pPr algn="l"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7E1AAD91-9DB3-46E3-AF89-E3786E6E0E3B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899378" y="4653418"/>
            <a:ext cx="2286000" cy="1722329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accent5"/>
                </a:solidFill>
              </a:defRPr>
            </a:lvl1pPr>
            <a:lvl2pPr algn="l">
              <a:defRPr sz="1400">
                <a:solidFill>
                  <a:schemeClr val="accent5"/>
                </a:solidFill>
              </a:defRPr>
            </a:lvl2pPr>
            <a:lvl3pPr algn="l">
              <a:defRPr sz="1400">
                <a:solidFill>
                  <a:schemeClr val="accent5"/>
                </a:solidFill>
              </a:defRPr>
            </a:lvl3pPr>
            <a:lvl4pPr algn="l">
              <a:defRPr sz="1200">
                <a:solidFill>
                  <a:schemeClr val="accent5"/>
                </a:solidFill>
              </a:defRPr>
            </a:lvl4pPr>
            <a:lvl5pPr algn="l"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6B987187-AE8A-40EE-83FC-4BB9AD6839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3100" y="6379818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413138"/>
      </p:ext>
    </p:extLst>
  </p:cSld>
  <p:clrMapOvr>
    <a:masterClrMapping/>
  </p:clrMapOvr>
  <p:transition spd="slow">
    <p:push dir="u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3D641D6-7C40-4482-AC27-36655F68D72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79488" y="365126"/>
            <a:ext cx="2286000" cy="2886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EE70EBC-5881-4A13-9F28-90AAB50AB80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594735" y="365126"/>
            <a:ext cx="2286000" cy="2886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E0C5B9AD-B499-44EE-8B52-C1DCBDC24D0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84131" y="365126"/>
            <a:ext cx="2286000" cy="2886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5186A9B8-DC6C-48E5-B9FF-A4C5E40EDB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889353" y="365126"/>
            <a:ext cx="2286000" cy="28860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FE97E3A-6B8C-4699-8FB4-3A5B71F853B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79488" y="3606800"/>
            <a:ext cx="2286000" cy="2768947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accent5"/>
                </a:solidFill>
              </a:defRPr>
            </a:lvl1pPr>
            <a:lvl2pPr algn="l">
              <a:defRPr sz="1400">
                <a:solidFill>
                  <a:schemeClr val="accent5"/>
                </a:solidFill>
              </a:defRPr>
            </a:lvl2pPr>
            <a:lvl3pPr algn="l">
              <a:defRPr sz="1400">
                <a:solidFill>
                  <a:schemeClr val="accent5"/>
                </a:solidFill>
              </a:defRPr>
            </a:lvl3pPr>
            <a:lvl4pPr algn="l">
              <a:defRPr sz="1200">
                <a:solidFill>
                  <a:schemeClr val="accent5"/>
                </a:solidFill>
              </a:defRPr>
            </a:lvl4pPr>
            <a:lvl5pPr algn="l"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B1EBEC85-8733-4BBE-A632-5D3B07095A1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594735" y="3606800"/>
            <a:ext cx="2286000" cy="2768947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accent5"/>
                </a:solidFill>
              </a:defRPr>
            </a:lvl1pPr>
            <a:lvl2pPr algn="l">
              <a:defRPr sz="1400">
                <a:solidFill>
                  <a:schemeClr val="accent5"/>
                </a:solidFill>
              </a:defRPr>
            </a:lvl2pPr>
            <a:lvl3pPr algn="l">
              <a:defRPr sz="1400">
                <a:solidFill>
                  <a:schemeClr val="accent5"/>
                </a:solidFill>
              </a:defRPr>
            </a:lvl3pPr>
            <a:lvl4pPr algn="l">
              <a:defRPr sz="1200">
                <a:solidFill>
                  <a:schemeClr val="accent5"/>
                </a:solidFill>
              </a:defRPr>
            </a:lvl4pPr>
            <a:lvl5pPr algn="l"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89DCC678-6E4E-46F5-AD03-FEDA9CD682C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284131" y="3606800"/>
            <a:ext cx="2286000" cy="2768947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accent5"/>
                </a:solidFill>
              </a:defRPr>
            </a:lvl1pPr>
            <a:lvl2pPr algn="l">
              <a:defRPr sz="1400">
                <a:solidFill>
                  <a:schemeClr val="accent5"/>
                </a:solidFill>
              </a:defRPr>
            </a:lvl2pPr>
            <a:lvl3pPr algn="l">
              <a:defRPr sz="1400">
                <a:solidFill>
                  <a:schemeClr val="accent5"/>
                </a:solidFill>
              </a:defRPr>
            </a:lvl3pPr>
            <a:lvl4pPr algn="l">
              <a:defRPr sz="1200">
                <a:solidFill>
                  <a:schemeClr val="accent5"/>
                </a:solidFill>
              </a:defRPr>
            </a:lvl4pPr>
            <a:lvl5pPr algn="l"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7E1AAD91-9DB3-46E3-AF89-E3786E6E0E3B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899378" y="3606800"/>
            <a:ext cx="2286000" cy="2768947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accent5"/>
                </a:solidFill>
              </a:defRPr>
            </a:lvl1pPr>
            <a:lvl2pPr algn="l">
              <a:defRPr sz="1400">
                <a:solidFill>
                  <a:schemeClr val="accent5"/>
                </a:solidFill>
              </a:defRPr>
            </a:lvl2pPr>
            <a:lvl3pPr algn="l">
              <a:defRPr sz="1400">
                <a:solidFill>
                  <a:schemeClr val="accent5"/>
                </a:solidFill>
              </a:defRPr>
            </a:lvl3pPr>
            <a:lvl4pPr algn="l">
              <a:defRPr sz="1200">
                <a:solidFill>
                  <a:schemeClr val="accent5"/>
                </a:solidFill>
              </a:defRPr>
            </a:lvl4pPr>
            <a:lvl5pPr algn="l"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6B987187-AE8A-40EE-83FC-4BB9AD6839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3100" y="6379818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535406"/>
      </p:ext>
    </p:extLst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5EE38E4-B8DB-4ED1-B75A-0D5043B4037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99138" y="901700"/>
            <a:ext cx="2730500" cy="23383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73953D3A-DDB5-4E3F-B8E0-5FCC669E23E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792736" y="901700"/>
            <a:ext cx="2730500" cy="23383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0420BCA0-03A2-49FA-91E9-FE110925EF8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799138" y="3617912"/>
            <a:ext cx="2730500" cy="23383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545A83C8-E64D-482E-B04C-B3F5B5BB41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792736" y="3617912"/>
            <a:ext cx="2730500" cy="23383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E961E5B-730D-4828-8688-D5C166912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00" y="1761067"/>
            <a:ext cx="4541909" cy="1467517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306081E6-C406-4F4A-B1A9-80C63197B9F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74010" y="3650659"/>
            <a:ext cx="4542393" cy="1281559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>
              <a:defRPr sz="1600">
                <a:solidFill>
                  <a:schemeClr val="accent5"/>
                </a:solidFill>
              </a:defRPr>
            </a:lvl2pPr>
            <a:lvl3pPr>
              <a:defRPr sz="1400">
                <a:solidFill>
                  <a:schemeClr val="accent5"/>
                </a:solidFill>
              </a:defRPr>
            </a:lvl3pPr>
            <a:lvl4pPr>
              <a:defRPr sz="1200">
                <a:solidFill>
                  <a:schemeClr val="accent5"/>
                </a:solidFill>
              </a:defRPr>
            </a:lvl4pPr>
            <a:lvl5pPr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00FE42B4-C3ED-41B5-8EAF-5EAB322F6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00" y="6367578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167262"/>
      </p:ext>
    </p:extLst>
  </p:cSld>
  <p:clrMapOvr>
    <a:masterClrMapping/>
  </p:clrMapOvr>
  <p:transition spd="slow">
    <p:push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306081E6-C406-4F4A-B1A9-80C63197B9F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74010" y="1843425"/>
            <a:ext cx="4542393" cy="317115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>
              <a:defRPr sz="1600">
                <a:solidFill>
                  <a:schemeClr val="accent5"/>
                </a:solidFill>
              </a:defRPr>
            </a:lvl2pPr>
            <a:lvl3pPr>
              <a:defRPr sz="1400">
                <a:solidFill>
                  <a:schemeClr val="accent5"/>
                </a:solidFill>
              </a:defRPr>
            </a:lvl3pPr>
            <a:lvl4pPr>
              <a:defRPr sz="1200">
                <a:solidFill>
                  <a:schemeClr val="accent5"/>
                </a:solidFill>
              </a:defRPr>
            </a:lvl4pPr>
            <a:lvl5pPr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5EE38E4-B8DB-4ED1-B75A-0D5043B4037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99138" y="901700"/>
            <a:ext cx="2730500" cy="23383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73953D3A-DDB5-4E3F-B8E0-5FCC669E23E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792736" y="901700"/>
            <a:ext cx="2730500" cy="23383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0420BCA0-03A2-49FA-91E9-FE110925EF8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799138" y="3617912"/>
            <a:ext cx="2730500" cy="23383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545A83C8-E64D-482E-B04C-B3F5B5BB41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792736" y="3617912"/>
            <a:ext cx="2730500" cy="23383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00FE42B4-C3ED-41B5-8EAF-5EAB322F6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00" y="6367578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745069"/>
      </p:ext>
    </p:extLst>
  </p:cSld>
  <p:clrMapOvr>
    <a:masterClrMapping/>
  </p:clrMapOvr>
  <p:transition spd="slow">
    <p:push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AB4ABE5-CBD9-4D95-B4CB-2F9CA6879B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89926" y="531813"/>
            <a:ext cx="5327374" cy="5791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F75A4AA-82D3-48C1-AE5C-3EAB0E613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00" y="1761067"/>
            <a:ext cx="4541909" cy="1467517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9">
            <a:extLst>
              <a:ext uri="{FF2B5EF4-FFF2-40B4-BE49-F238E27FC236}">
                <a16:creationId xmlns:a16="http://schemas.microsoft.com/office/drawing/2014/main" id="{15DE305D-23AE-4789-8209-2DF03D40CFF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74010" y="3650659"/>
            <a:ext cx="4542393" cy="1281559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>
              <a:defRPr sz="1600">
                <a:solidFill>
                  <a:schemeClr val="accent5"/>
                </a:solidFill>
              </a:defRPr>
            </a:lvl2pPr>
            <a:lvl3pPr>
              <a:defRPr sz="1400">
                <a:solidFill>
                  <a:schemeClr val="accent5"/>
                </a:solidFill>
              </a:defRPr>
            </a:lvl3pPr>
            <a:lvl4pPr>
              <a:defRPr sz="1200">
                <a:solidFill>
                  <a:schemeClr val="accent5"/>
                </a:solidFill>
              </a:defRPr>
            </a:lvl4pPr>
            <a:lvl5pPr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8743777D-7B61-4718-BCC4-8A0AD85D19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00" y="6367578"/>
            <a:ext cx="593640" cy="3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103497"/>
      </p:ext>
    </p:extLst>
  </p:cSld>
  <p:clrMapOvr>
    <a:masterClrMapping/>
  </p:clrMapOvr>
  <p:transition spd="slow">
    <p:push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AB4ABE5-CBD9-4D95-B4CB-2F9CA6879B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89926" y="531813"/>
            <a:ext cx="5327374" cy="5791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8743777D-7B61-4718-BCC4-8A0AD85D19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00" y="6367578"/>
            <a:ext cx="593640" cy="352922"/>
          </a:xfrm>
          <a:prstGeom prst="rect">
            <a:avLst/>
          </a:prstGeom>
        </p:spPr>
      </p:pic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67AE88FE-74CC-446C-A340-84F78DF1100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74010" y="1843425"/>
            <a:ext cx="4542393" cy="317115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5"/>
                </a:solidFill>
              </a:defRPr>
            </a:lvl1pPr>
            <a:lvl2pPr>
              <a:defRPr sz="1600">
                <a:solidFill>
                  <a:schemeClr val="accent5"/>
                </a:solidFill>
              </a:defRPr>
            </a:lvl2pPr>
            <a:lvl3pPr>
              <a:defRPr sz="1400">
                <a:solidFill>
                  <a:schemeClr val="accent5"/>
                </a:solidFill>
              </a:defRPr>
            </a:lvl3pPr>
            <a:lvl4pPr>
              <a:defRPr sz="1200">
                <a:solidFill>
                  <a:schemeClr val="accent5"/>
                </a:solidFill>
              </a:defRPr>
            </a:lvl4pPr>
            <a:lvl5pPr>
              <a:defRPr sz="12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993870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85B1D83-AB57-49BB-B430-6DF99A943D79}"/>
              </a:ext>
            </a:extLst>
          </p:cNvPr>
          <p:cNvSpPr/>
          <p:nvPr userDrawn="1"/>
        </p:nvSpPr>
        <p:spPr>
          <a:xfrm>
            <a:off x="0" y="0"/>
            <a:ext cx="4262617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8CAA54-F862-4A0A-AEE3-EBA79FAE66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561" y="1939378"/>
            <a:ext cx="3855494" cy="2979245"/>
          </a:xfrm>
          <a:prstGeom prst="rect">
            <a:avLst/>
          </a:prstGeom>
        </p:spPr>
      </p:pic>
      <p:sp>
        <p:nvSpPr>
          <p:cNvPr id="4" name="Title 6">
            <a:extLst>
              <a:ext uri="{FF2B5EF4-FFF2-40B4-BE49-F238E27FC236}">
                <a16:creationId xmlns:a16="http://schemas.microsoft.com/office/drawing/2014/main" id="{163B7920-8137-4207-93D6-AD67C3F17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6481" y="2573615"/>
            <a:ext cx="5961888" cy="1710770"/>
          </a:xfrm>
          <a:prstGeom prst="rect">
            <a:avLst/>
          </a:prstGeom>
        </p:spPr>
        <p:txBody>
          <a:bodyPr anchor="ctr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574974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gradFill>
          <a:gsLst>
            <a:gs pos="0">
              <a:schemeClr val="accent3"/>
            </a:gs>
            <a:gs pos="100000">
              <a:schemeClr val="accent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8CAA54-F862-4A0A-AEE3-EBA79FAE66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68253" y="1939378"/>
            <a:ext cx="3855494" cy="2979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228655"/>
      </p:ext>
    </p:extLst>
  </p:cSld>
  <p:clrMapOvr>
    <a:masterClrMapping/>
  </p:clrMapOvr>
  <p:transition spd="slow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8CAA54-F862-4A0A-AEE3-EBA79FAE66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68253" y="1939378"/>
            <a:ext cx="3855494" cy="2979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609563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bg>
      <p:bgPr>
        <a:gradFill>
          <a:gsLst>
            <a:gs pos="0">
              <a:schemeClr val="accent3"/>
            </a:gs>
            <a:gs pos="100000">
              <a:schemeClr val="accent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926127"/>
      </p:ext>
    </p:extLst>
  </p:cSld>
  <p:clrMapOvr>
    <a:masterClrMapping/>
  </p:clrMapOvr>
  <p:transition spd="slow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0388763"/>
      </p:ext>
    </p:extLst>
  </p:cSld>
  <p:clrMapOvr>
    <a:masterClrMapping/>
  </p:clrMapOvr>
  <p:transition spd="slow">
    <p:push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 Color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535485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52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74" r:id="rId8"/>
    <p:sldLayoutId id="2147483675" r:id="rId9"/>
    <p:sldLayoutId id="2147483684" r:id="rId10"/>
    <p:sldLayoutId id="2147483682" r:id="rId11"/>
    <p:sldLayoutId id="2147483685" r:id="rId12"/>
    <p:sldLayoutId id="2147483686" r:id="rId13"/>
    <p:sldLayoutId id="2147483672" r:id="rId14"/>
    <p:sldLayoutId id="2147483687" r:id="rId15"/>
    <p:sldLayoutId id="2147483673" r:id="rId16"/>
    <p:sldLayoutId id="2147483688" r:id="rId17"/>
    <p:sldLayoutId id="2147483650" r:id="rId18"/>
    <p:sldLayoutId id="2147483689" r:id="rId19"/>
    <p:sldLayoutId id="2147483652" r:id="rId20"/>
    <p:sldLayoutId id="2147483690" r:id="rId21"/>
    <p:sldLayoutId id="2147483651" r:id="rId22"/>
    <p:sldLayoutId id="2147483691" r:id="rId23"/>
    <p:sldLayoutId id="2147483653" r:id="rId24"/>
    <p:sldLayoutId id="2147483692" r:id="rId25"/>
    <p:sldLayoutId id="2147483658" r:id="rId26"/>
    <p:sldLayoutId id="2147483693" r:id="rId27"/>
    <p:sldLayoutId id="2147483657" r:id="rId28"/>
    <p:sldLayoutId id="2147483694" r:id="rId29"/>
    <p:sldLayoutId id="2147483667" r:id="rId30"/>
    <p:sldLayoutId id="2147483695" r:id="rId31"/>
    <p:sldLayoutId id="2147483662" r:id="rId32"/>
    <p:sldLayoutId id="2147483696" r:id="rId33"/>
    <p:sldLayoutId id="2147483668" r:id="rId34"/>
    <p:sldLayoutId id="2147483697" r:id="rId35"/>
    <p:sldLayoutId id="2147483664" r:id="rId36"/>
    <p:sldLayoutId id="2147483698" r:id="rId37"/>
    <p:sldLayoutId id="2147483663" r:id="rId38"/>
    <p:sldLayoutId id="2147483699" r:id="rId3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4587649"/>
      </p:ext>
    </p:extLst>
  </p:cSld>
  <p:clrMapOvr>
    <a:masterClrMapping/>
  </p:clrMapOvr>
  <p:transition spd="slow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F96FE-16E7-4C01-B250-7C71674A1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Claims Overview</a:t>
            </a:r>
          </a:p>
        </p:txBody>
      </p:sp>
    </p:spTree>
    <p:extLst>
      <p:ext uri="{BB962C8B-B14F-4D97-AF65-F5344CB8AC3E}">
        <p14:creationId xmlns:p14="http://schemas.microsoft.com/office/powerpoint/2010/main" val="201759494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2">
            <a:extLst>
              <a:ext uri="{FF2B5EF4-FFF2-40B4-BE49-F238E27FC236}">
                <a16:creationId xmlns:a16="http://schemas.microsoft.com/office/drawing/2014/main" id="{3E0F7D55-EB00-45F2-8E96-5583537F1C76}"/>
              </a:ext>
            </a:extLst>
          </p:cNvPr>
          <p:cNvSpPr txBox="1">
            <a:spLocks/>
          </p:cNvSpPr>
          <p:nvPr/>
        </p:nvSpPr>
        <p:spPr>
          <a:xfrm>
            <a:off x="392874" y="356141"/>
            <a:ext cx="10579926" cy="86305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tx2"/>
                </a:solidFill>
              </a:rPr>
              <a:t>Performance Metrics</a:t>
            </a:r>
            <a:endParaRPr lang="en-US" sz="4000" i="1" dirty="0">
              <a:solidFill>
                <a:schemeClr val="tx2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A6A4BA-A53A-4CE1-9666-49FC56E289B2}"/>
              </a:ext>
            </a:extLst>
          </p:cNvPr>
          <p:cNvSpPr txBox="1"/>
          <p:nvPr/>
        </p:nvSpPr>
        <p:spPr>
          <a:xfrm>
            <a:off x="457200" y="997803"/>
            <a:ext cx="7391400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400" b="1" i="1" dirty="0">
                <a:solidFill>
                  <a:schemeClr val="tx2"/>
                </a:solidFill>
                <a:cs typeface="Arial" panose="020B0604020202020204" pitchFamily="34" charset="0"/>
              </a:rPr>
              <a:t>We vigilantly monitor numerous metrics to ensure our service meets/exceeds expectations (sampling below)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F7B9138-A795-43E1-9C6C-22BA5A9DC8FF}"/>
              </a:ext>
            </a:extLst>
          </p:cNvPr>
          <p:cNvCxnSpPr/>
          <p:nvPr/>
        </p:nvCxnSpPr>
        <p:spPr>
          <a:xfrm>
            <a:off x="392874" y="933752"/>
            <a:ext cx="11418126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422DBC-5609-413C-81A2-8E4F97BF0D4B}"/>
              </a:ext>
            </a:extLst>
          </p:cNvPr>
          <p:cNvCxnSpPr/>
          <p:nvPr/>
        </p:nvCxnSpPr>
        <p:spPr>
          <a:xfrm>
            <a:off x="392874" y="986568"/>
            <a:ext cx="1141812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Group 83">
            <a:extLst>
              <a:ext uri="{FF2B5EF4-FFF2-40B4-BE49-F238E27FC236}">
                <a16:creationId xmlns:a16="http://schemas.microsoft.com/office/drawing/2014/main" id="{06993BC7-DF98-4564-B70C-A3E33C533F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0531658"/>
              </p:ext>
            </p:extLst>
          </p:nvPr>
        </p:nvGraphicFramePr>
        <p:xfrm>
          <a:off x="3633156" y="1981200"/>
          <a:ext cx="7949244" cy="4689934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/>
                  </a:outerShdw>
                </a:effectLst>
              </a:tblPr>
              <a:tblGrid>
                <a:gridCol w="1987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19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74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Metric</a:t>
                      </a:r>
                    </a:p>
                  </a:txBody>
                  <a:tcPr marL="38330" marR="3833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Description</a:t>
                      </a:r>
                    </a:p>
                  </a:txBody>
                  <a:tcPr marL="38330" marR="383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7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Average Speed to Answer (“ASA”)</a:t>
                      </a:r>
                    </a:p>
                  </a:txBody>
                  <a:tcPr marL="19165" marR="19165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3363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Amount of time caller holds after navigating the phone system</a:t>
                      </a:r>
                    </a:p>
                  </a:txBody>
                  <a:tcPr marL="7666" marR="76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57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Abandonment Rate (“AR”)</a:t>
                      </a:r>
                    </a:p>
                  </a:txBody>
                  <a:tcPr marL="19165" marR="19165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3363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Percent of callers who abandon the call</a:t>
                      </a:r>
                    </a:p>
                  </a:txBody>
                  <a:tcPr marL="7666" marR="76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635453"/>
                  </a:ext>
                </a:extLst>
              </a:tr>
              <a:tr h="5517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Handle Time</a:t>
                      </a:r>
                    </a:p>
                  </a:txBody>
                  <a:tcPr marL="19165" marR="19165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3363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Amount of time caller spends conversing with an agent</a:t>
                      </a:r>
                    </a:p>
                  </a:txBody>
                  <a:tcPr marL="7666" marR="76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645862"/>
                  </a:ext>
                </a:extLst>
              </a:tr>
              <a:tr h="5954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First Call Resolution</a:t>
                      </a:r>
                    </a:p>
                  </a:txBody>
                  <a:tcPr marL="19165" marR="19165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3363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Percentage of callers who receive authorization (or denial) during their first interaction (applicable primarily to ancillary claims)</a:t>
                      </a:r>
                    </a:p>
                  </a:txBody>
                  <a:tcPr marL="7666" marR="76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953772"/>
                  </a:ext>
                </a:extLst>
              </a:tr>
              <a:tr h="5954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GAP Claims Backlog (Count)</a:t>
                      </a:r>
                    </a:p>
                  </a:txBody>
                  <a:tcPr marL="19165" marR="19165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3363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Number of GAP claims awaiting final resolution </a:t>
                      </a:r>
                    </a:p>
                  </a:txBody>
                  <a:tcPr marL="7666" marR="76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230319"/>
                  </a:ext>
                </a:extLst>
              </a:tr>
              <a:tr h="5954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GAP Claims Backlog (Days)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19165" marR="19165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3363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Number of days a GAP claim spends awaiting final resolution</a:t>
                      </a:r>
                    </a:p>
                  </a:txBody>
                  <a:tcPr marL="7666" marR="76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143165"/>
                  </a:ext>
                </a:extLst>
              </a:tr>
              <a:tr h="552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Customer Service Level</a:t>
                      </a:r>
                    </a:p>
                  </a:txBody>
                  <a:tcPr marL="19165" marR="19165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3363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Rating of our performance on three questions</a:t>
                      </a:r>
                    </a:p>
                  </a:txBody>
                  <a:tcPr marL="7666" marR="76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803459"/>
                  </a:ext>
                </a:extLst>
              </a:tr>
            </a:tbl>
          </a:graphicData>
        </a:graphic>
      </p:graphicFrame>
      <p:sp>
        <p:nvSpPr>
          <p:cNvPr id="21" name="AutoShape 245">
            <a:extLst>
              <a:ext uri="{FF2B5EF4-FFF2-40B4-BE49-F238E27FC236}">
                <a16:creationId xmlns:a16="http://schemas.microsoft.com/office/drawing/2014/main" id="{D8F04AAA-7A53-4334-8B88-991009000791}"/>
              </a:ext>
            </a:extLst>
          </p:cNvPr>
          <p:cNvSpPr>
            <a:spLocks/>
          </p:cNvSpPr>
          <p:nvPr/>
        </p:nvSpPr>
        <p:spPr bwMode="auto">
          <a:xfrm>
            <a:off x="3352800" y="2529114"/>
            <a:ext cx="152400" cy="1066800"/>
          </a:xfrm>
          <a:prstGeom prst="leftBrace">
            <a:avLst>
              <a:gd name="adj1" fmla="val 71306"/>
              <a:gd name="adj2" fmla="val 50000"/>
            </a:avLst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CC209D-00DC-46EF-A222-A344014B002B}"/>
              </a:ext>
            </a:extLst>
          </p:cNvPr>
          <p:cNvSpPr txBox="1"/>
          <p:nvPr/>
        </p:nvSpPr>
        <p:spPr>
          <a:xfrm>
            <a:off x="697714" y="2667000"/>
            <a:ext cx="2313719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Do we get to you quickly?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2A83DD3-25C2-4035-8EC3-E78EB3CC8CDA}"/>
              </a:ext>
            </a:extLst>
          </p:cNvPr>
          <p:cNvSpPr txBox="1"/>
          <p:nvPr/>
        </p:nvSpPr>
        <p:spPr>
          <a:xfrm>
            <a:off x="697714" y="3940314"/>
            <a:ext cx="2313719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chemeClr val="accent6">
                    <a:lumMod val="50000"/>
                  </a:schemeClr>
                </a:solidFill>
              </a:rPr>
              <a:t>Do we serve you efficiently?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4A7BA4-39FD-470D-9416-20D975ADC22E}"/>
              </a:ext>
            </a:extLst>
          </p:cNvPr>
          <p:cNvSpPr txBox="1"/>
          <p:nvPr/>
        </p:nvSpPr>
        <p:spPr>
          <a:xfrm>
            <a:off x="697714" y="5105400"/>
            <a:ext cx="2313719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chemeClr val="accent2">
                    <a:lumMod val="50000"/>
                  </a:schemeClr>
                </a:solidFill>
              </a:rPr>
              <a:t>Do you receive resolution fast?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7B79D46-7C66-4B0A-9FEA-F72FFC941C0B}"/>
              </a:ext>
            </a:extLst>
          </p:cNvPr>
          <p:cNvSpPr txBox="1"/>
          <p:nvPr/>
        </p:nvSpPr>
        <p:spPr>
          <a:xfrm>
            <a:off x="697714" y="5997714"/>
            <a:ext cx="2313719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  <a:t>Do we provide great service?</a:t>
            </a:r>
          </a:p>
        </p:txBody>
      </p:sp>
      <p:sp>
        <p:nvSpPr>
          <p:cNvPr id="32" name="AutoShape 245">
            <a:extLst>
              <a:ext uri="{FF2B5EF4-FFF2-40B4-BE49-F238E27FC236}">
                <a16:creationId xmlns:a16="http://schemas.microsoft.com/office/drawing/2014/main" id="{921E9140-4F2B-4709-8BDF-65B9DB20933B}"/>
              </a:ext>
            </a:extLst>
          </p:cNvPr>
          <p:cNvSpPr>
            <a:spLocks/>
          </p:cNvSpPr>
          <p:nvPr/>
        </p:nvSpPr>
        <p:spPr bwMode="auto">
          <a:xfrm>
            <a:off x="3352800" y="3813862"/>
            <a:ext cx="152400" cy="1066800"/>
          </a:xfrm>
          <a:prstGeom prst="leftBrace">
            <a:avLst>
              <a:gd name="adj1" fmla="val 71306"/>
              <a:gd name="adj2" fmla="val 50000"/>
            </a:avLst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245">
            <a:extLst>
              <a:ext uri="{FF2B5EF4-FFF2-40B4-BE49-F238E27FC236}">
                <a16:creationId xmlns:a16="http://schemas.microsoft.com/office/drawing/2014/main" id="{6952BB33-828B-4112-9B82-D5CC11AC0DA5}"/>
              </a:ext>
            </a:extLst>
          </p:cNvPr>
          <p:cNvSpPr>
            <a:spLocks/>
          </p:cNvSpPr>
          <p:nvPr/>
        </p:nvSpPr>
        <p:spPr bwMode="auto">
          <a:xfrm>
            <a:off x="3352800" y="4953000"/>
            <a:ext cx="152400" cy="1066800"/>
          </a:xfrm>
          <a:prstGeom prst="leftBrace">
            <a:avLst>
              <a:gd name="adj1" fmla="val 71306"/>
              <a:gd name="adj2" fmla="val 50000"/>
            </a:avLst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AutoShape 245">
            <a:extLst>
              <a:ext uri="{FF2B5EF4-FFF2-40B4-BE49-F238E27FC236}">
                <a16:creationId xmlns:a16="http://schemas.microsoft.com/office/drawing/2014/main" id="{6CC4BAFE-365C-402C-B15D-3F27B90A9717}"/>
              </a:ext>
            </a:extLst>
          </p:cNvPr>
          <p:cNvSpPr>
            <a:spLocks/>
          </p:cNvSpPr>
          <p:nvPr/>
        </p:nvSpPr>
        <p:spPr bwMode="auto">
          <a:xfrm>
            <a:off x="3352800" y="6087936"/>
            <a:ext cx="152400" cy="541464"/>
          </a:xfrm>
          <a:prstGeom prst="leftBrace">
            <a:avLst>
              <a:gd name="adj1" fmla="val 71306"/>
              <a:gd name="adj2" fmla="val 50000"/>
            </a:avLst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67785"/>
      </p:ext>
    </p:extLst>
  </p:cSld>
  <p:clrMapOvr>
    <a:masterClrMapping/>
  </p:clrMapOvr>
  <p:transition spd="slow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2">
            <a:extLst>
              <a:ext uri="{FF2B5EF4-FFF2-40B4-BE49-F238E27FC236}">
                <a16:creationId xmlns:a16="http://schemas.microsoft.com/office/drawing/2014/main" id="{3E0F7D55-EB00-45F2-8E96-5583537F1C76}"/>
              </a:ext>
            </a:extLst>
          </p:cNvPr>
          <p:cNvSpPr txBox="1">
            <a:spLocks/>
          </p:cNvSpPr>
          <p:nvPr/>
        </p:nvSpPr>
        <p:spPr>
          <a:xfrm>
            <a:off x="392874" y="356141"/>
            <a:ext cx="10579926" cy="86305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tx2"/>
                </a:solidFill>
              </a:rPr>
              <a:t>Performance: 2021 ASA</a:t>
            </a:r>
            <a:endParaRPr lang="en-US" sz="4000" i="1" dirty="0">
              <a:solidFill>
                <a:schemeClr val="tx2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F7B9138-A795-43E1-9C6C-22BA5A9DC8FF}"/>
              </a:ext>
            </a:extLst>
          </p:cNvPr>
          <p:cNvCxnSpPr/>
          <p:nvPr/>
        </p:nvCxnSpPr>
        <p:spPr>
          <a:xfrm>
            <a:off x="417355" y="933752"/>
            <a:ext cx="11418126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422DBC-5609-413C-81A2-8E4F97BF0D4B}"/>
              </a:ext>
            </a:extLst>
          </p:cNvPr>
          <p:cNvCxnSpPr/>
          <p:nvPr/>
        </p:nvCxnSpPr>
        <p:spPr>
          <a:xfrm>
            <a:off x="417355" y="986568"/>
            <a:ext cx="1141812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2">
            <a:extLst>
              <a:ext uri="{FF2B5EF4-FFF2-40B4-BE49-F238E27FC236}">
                <a16:creationId xmlns:a16="http://schemas.microsoft.com/office/drawing/2014/main" id="{3D624072-AF18-4BD1-920E-FD60AD1A72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4254176"/>
              </p:ext>
            </p:extLst>
          </p:nvPr>
        </p:nvGraphicFramePr>
        <p:xfrm>
          <a:off x="539337" y="1981200"/>
          <a:ext cx="11174162" cy="4724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E93FF5BB-AAB9-428E-845C-5E8118523ABC}"/>
              </a:ext>
            </a:extLst>
          </p:cNvPr>
          <p:cNvSpPr txBox="1"/>
          <p:nvPr/>
        </p:nvSpPr>
        <p:spPr>
          <a:xfrm>
            <a:off x="2977738" y="1295400"/>
            <a:ext cx="6297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</a:rPr>
              <a:t>Average Speed to Answer (seconds)</a:t>
            </a:r>
          </a:p>
        </p:txBody>
      </p:sp>
    </p:spTree>
    <p:extLst>
      <p:ext uri="{BB962C8B-B14F-4D97-AF65-F5344CB8AC3E}">
        <p14:creationId xmlns:p14="http://schemas.microsoft.com/office/powerpoint/2010/main" val="274739384"/>
      </p:ext>
    </p:extLst>
  </p:cSld>
  <p:clrMapOvr>
    <a:masterClrMapping/>
  </p:clrMapOvr>
  <p:transition spd="slow"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2">
            <a:extLst>
              <a:ext uri="{FF2B5EF4-FFF2-40B4-BE49-F238E27FC236}">
                <a16:creationId xmlns:a16="http://schemas.microsoft.com/office/drawing/2014/main" id="{3E0F7D55-EB00-45F2-8E96-5583537F1C76}"/>
              </a:ext>
            </a:extLst>
          </p:cNvPr>
          <p:cNvSpPr txBox="1">
            <a:spLocks/>
          </p:cNvSpPr>
          <p:nvPr/>
        </p:nvSpPr>
        <p:spPr>
          <a:xfrm>
            <a:off x="392874" y="356141"/>
            <a:ext cx="10579926" cy="86305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tx2"/>
                </a:solidFill>
              </a:rPr>
              <a:t>Performance: 2021 Handle Time</a:t>
            </a:r>
            <a:endParaRPr lang="en-US" sz="4000" i="1" dirty="0">
              <a:solidFill>
                <a:schemeClr val="tx2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F7B9138-A795-43E1-9C6C-22BA5A9DC8FF}"/>
              </a:ext>
            </a:extLst>
          </p:cNvPr>
          <p:cNvCxnSpPr/>
          <p:nvPr/>
        </p:nvCxnSpPr>
        <p:spPr>
          <a:xfrm>
            <a:off x="392874" y="933752"/>
            <a:ext cx="11418126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422DBC-5609-413C-81A2-8E4F97BF0D4B}"/>
              </a:ext>
            </a:extLst>
          </p:cNvPr>
          <p:cNvCxnSpPr/>
          <p:nvPr/>
        </p:nvCxnSpPr>
        <p:spPr>
          <a:xfrm>
            <a:off x="381000" y="986568"/>
            <a:ext cx="1141812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2">
            <a:extLst>
              <a:ext uri="{FF2B5EF4-FFF2-40B4-BE49-F238E27FC236}">
                <a16:creationId xmlns:a16="http://schemas.microsoft.com/office/drawing/2014/main" id="{3D624072-AF18-4BD1-920E-FD60AD1A72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784766"/>
              </p:ext>
            </p:extLst>
          </p:nvPr>
        </p:nvGraphicFramePr>
        <p:xfrm>
          <a:off x="502982" y="1981200"/>
          <a:ext cx="11174162" cy="4724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E93FF5BB-AAB9-428E-845C-5E8118523ABC}"/>
              </a:ext>
            </a:extLst>
          </p:cNvPr>
          <p:cNvSpPr txBox="1"/>
          <p:nvPr/>
        </p:nvSpPr>
        <p:spPr>
          <a:xfrm>
            <a:off x="2941383" y="1295400"/>
            <a:ext cx="6297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</a:rPr>
              <a:t>Handle Time</a:t>
            </a:r>
          </a:p>
        </p:txBody>
      </p:sp>
      <p:sp>
        <p:nvSpPr>
          <p:cNvPr id="10" name="Cloud">
            <a:extLst>
              <a:ext uri="{FF2B5EF4-FFF2-40B4-BE49-F238E27FC236}">
                <a16:creationId xmlns:a16="http://schemas.microsoft.com/office/drawing/2014/main" id="{B666A22B-3CDB-4461-BEF5-09A3CDE89952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6477000" y="2642175"/>
            <a:ext cx="2262188" cy="1225062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67 w 21600"/>
              <a:gd name="T5" fmla="*/ 10800 h 21600"/>
              <a:gd name="T6" fmla="*/ 10800 w 21600"/>
              <a:gd name="T7" fmla="*/ 21577 h 21600"/>
              <a:gd name="T8" fmla="*/ 21582 w 21600"/>
              <a:gd name="T9" fmla="*/ 10800 h 21600"/>
              <a:gd name="T10" fmla="*/ 10800 w 21600"/>
              <a:gd name="T11" fmla="*/ 1235 h 21600"/>
              <a:gd name="T12" fmla="*/ 3163 w 21600"/>
              <a:gd name="T13" fmla="*/ 3163 h 21600"/>
              <a:gd name="T14" fmla="*/ 18437 w 21600"/>
              <a:gd name="T15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</a:pathLst>
          </a:custGeom>
          <a:solidFill>
            <a:srgbClr val="CFD3D4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>
              <a:defRPr/>
            </a:pPr>
            <a:endParaRPr lang="en-US" sz="20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DDBF81-6A03-4F4E-ACE0-9C3F62BA3584}"/>
              </a:ext>
            </a:extLst>
          </p:cNvPr>
          <p:cNvSpPr txBox="1"/>
          <p:nvPr/>
        </p:nvSpPr>
        <p:spPr>
          <a:xfrm>
            <a:off x="6233886" y="2935069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/>
              <a:t>81% first touch </a:t>
            </a:r>
          </a:p>
          <a:p>
            <a:pPr algn="ctr"/>
            <a:r>
              <a:rPr lang="en-US" sz="2000" b="1" i="1" dirty="0"/>
              <a:t>resolution</a:t>
            </a:r>
          </a:p>
        </p:txBody>
      </p:sp>
    </p:spTree>
    <p:extLst>
      <p:ext uri="{BB962C8B-B14F-4D97-AF65-F5344CB8AC3E}">
        <p14:creationId xmlns:p14="http://schemas.microsoft.com/office/powerpoint/2010/main" val="2179867150"/>
      </p:ext>
    </p:extLst>
  </p:cSld>
  <p:clrMapOvr>
    <a:masterClrMapping/>
  </p:clrMapOvr>
  <p:transition spd="slow"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2">
            <a:extLst>
              <a:ext uri="{FF2B5EF4-FFF2-40B4-BE49-F238E27FC236}">
                <a16:creationId xmlns:a16="http://schemas.microsoft.com/office/drawing/2014/main" id="{3E0F7D55-EB00-45F2-8E96-5583537F1C76}"/>
              </a:ext>
            </a:extLst>
          </p:cNvPr>
          <p:cNvSpPr txBox="1">
            <a:spLocks/>
          </p:cNvSpPr>
          <p:nvPr/>
        </p:nvSpPr>
        <p:spPr>
          <a:xfrm>
            <a:off x="392874" y="356141"/>
            <a:ext cx="10579926" cy="86305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tx2"/>
                </a:solidFill>
              </a:rPr>
              <a:t>Performance: 2021 Customer Satisfaction</a:t>
            </a:r>
            <a:endParaRPr lang="en-US" sz="4000" i="1" dirty="0">
              <a:solidFill>
                <a:schemeClr val="tx2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F7B9138-A795-43E1-9C6C-22BA5A9DC8FF}"/>
              </a:ext>
            </a:extLst>
          </p:cNvPr>
          <p:cNvCxnSpPr/>
          <p:nvPr/>
        </p:nvCxnSpPr>
        <p:spPr>
          <a:xfrm>
            <a:off x="417355" y="933752"/>
            <a:ext cx="11418126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422DBC-5609-413C-81A2-8E4F97BF0D4B}"/>
              </a:ext>
            </a:extLst>
          </p:cNvPr>
          <p:cNvCxnSpPr/>
          <p:nvPr/>
        </p:nvCxnSpPr>
        <p:spPr>
          <a:xfrm>
            <a:off x="417355" y="986568"/>
            <a:ext cx="1141812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2">
            <a:extLst>
              <a:ext uri="{FF2B5EF4-FFF2-40B4-BE49-F238E27FC236}">
                <a16:creationId xmlns:a16="http://schemas.microsoft.com/office/drawing/2014/main" id="{3D624072-AF18-4BD1-920E-FD60AD1A72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9649905"/>
              </p:ext>
            </p:extLst>
          </p:nvPr>
        </p:nvGraphicFramePr>
        <p:xfrm>
          <a:off x="539337" y="1981200"/>
          <a:ext cx="11174162" cy="4724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E93FF5BB-AAB9-428E-845C-5E8118523ABC}"/>
              </a:ext>
            </a:extLst>
          </p:cNvPr>
          <p:cNvSpPr txBox="1"/>
          <p:nvPr/>
        </p:nvSpPr>
        <p:spPr>
          <a:xfrm>
            <a:off x="2977738" y="1295400"/>
            <a:ext cx="6297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</a:rPr>
              <a:t>Rating (based on 1-5 scale)</a:t>
            </a:r>
          </a:p>
        </p:txBody>
      </p:sp>
    </p:spTree>
    <p:extLst>
      <p:ext uri="{BB962C8B-B14F-4D97-AF65-F5344CB8AC3E}">
        <p14:creationId xmlns:p14="http://schemas.microsoft.com/office/powerpoint/2010/main" val="690361901"/>
      </p:ext>
    </p:extLst>
  </p:cSld>
  <p:clrMapOvr>
    <a:masterClrMapping/>
  </p:clrMapOvr>
  <p:transition spd="slow"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2">
            <a:extLst>
              <a:ext uri="{FF2B5EF4-FFF2-40B4-BE49-F238E27FC236}">
                <a16:creationId xmlns:a16="http://schemas.microsoft.com/office/drawing/2014/main" id="{3E0F7D55-EB00-45F2-8E96-5583537F1C76}"/>
              </a:ext>
            </a:extLst>
          </p:cNvPr>
          <p:cNvSpPr txBox="1">
            <a:spLocks/>
          </p:cNvSpPr>
          <p:nvPr/>
        </p:nvSpPr>
        <p:spPr>
          <a:xfrm>
            <a:off x="392874" y="356141"/>
            <a:ext cx="10579926" cy="86305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tx2"/>
                </a:solidFill>
              </a:rPr>
              <a:t>Performance Metrics: GAP</a:t>
            </a:r>
            <a:endParaRPr lang="en-US" sz="4000" i="1" dirty="0">
              <a:solidFill>
                <a:schemeClr val="tx2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A6A4BA-A53A-4CE1-9666-49FC56E289B2}"/>
              </a:ext>
            </a:extLst>
          </p:cNvPr>
          <p:cNvSpPr txBox="1"/>
          <p:nvPr/>
        </p:nvSpPr>
        <p:spPr>
          <a:xfrm>
            <a:off x="457200" y="990600"/>
            <a:ext cx="7391400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400" b="1" i="1" dirty="0">
                <a:solidFill>
                  <a:schemeClr val="tx2"/>
                </a:solidFill>
                <a:cs typeface="Arial" panose="020B0604020202020204" pitchFamily="34" charset="0"/>
              </a:rPr>
              <a:t>The complexity of a GAP claim requires that we bring different types of expertise to bear in the claims process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F7B9138-A795-43E1-9C6C-22BA5A9DC8FF}"/>
              </a:ext>
            </a:extLst>
          </p:cNvPr>
          <p:cNvCxnSpPr/>
          <p:nvPr/>
        </p:nvCxnSpPr>
        <p:spPr>
          <a:xfrm>
            <a:off x="392874" y="933752"/>
            <a:ext cx="11418126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422DBC-5609-413C-81A2-8E4F97BF0D4B}"/>
              </a:ext>
            </a:extLst>
          </p:cNvPr>
          <p:cNvCxnSpPr/>
          <p:nvPr/>
        </p:nvCxnSpPr>
        <p:spPr>
          <a:xfrm>
            <a:off x="392874" y="986568"/>
            <a:ext cx="1141812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utoShape 83">
            <a:extLst>
              <a:ext uri="{FF2B5EF4-FFF2-40B4-BE49-F238E27FC236}">
                <a16:creationId xmlns:a16="http://schemas.microsoft.com/office/drawing/2014/main" id="{48337291-0582-4D91-9F96-D27A16144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182" y="3128171"/>
            <a:ext cx="2753252" cy="1465445"/>
          </a:xfrm>
          <a:prstGeom prst="chevron">
            <a:avLst>
              <a:gd name="adj" fmla="val 1715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anchor="ctr"/>
          <a:lstStyle/>
          <a:p>
            <a:pPr eaLnBrk="0" hangingPunct="0">
              <a:spcBef>
                <a:spcPct val="45000"/>
              </a:spcBef>
              <a:buClr>
                <a:schemeClr val="tx1"/>
              </a:buClr>
              <a:buFont typeface="Webdings" pitchFamily="18" charset="2"/>
              <a:buChar char="4"/>
              <a:defRPr/>
            </a:pPr>
            <a:endParaRPr lang="en-US" sz="2000">
              <a:solidFill>
                <a:schemeClr val="bg2"/>
              </a:solidFill>
            </a:endParaRPr>
          </a:p>
        </p:txBody>
      </p:sp>
      <p:sp>
        <p:nvSpPr>
          <p:cNvPr id="23" name="AutoShape 83">
            <a:extLst>
              <a:ext uri="{FF2B5EF4-FFF2-40B4-BE49-F238E27FC236}">
                <a16:creationId xmlns:a16="http://schemas.microsoft.com/office/drawing/2014/main" id="{88BC1D99-675D-4475-9FD0-18C917F6F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7755" y="3128171"/>
            <a:ext cx="2753252" cy="1465445"/>
          </a:xfrm>
          <a:prstGeom prst="chevron">
            <a:avLst>
              <a:gd name="adj" fmla="val 1715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anchor="ctr"/>
          <a:lstStyle/>
          <a:p>
            <a:pPr eaLnBrk="0" hangingPunct="0">
              <a:spcBef>
                <a:spcPct val="45000"/>
              </a:spcBef>
              <a:buClr>
                <a:schemeClr val="tx1"/>
              </a:buClr>
              <a:buFont typeface="Webdings" pitchFamily="18" charset="2"/>
              <a:buChar char="4"/>
              <a:defRPr/>
            </a:pPr>
            <a:endParaRPr lang="en-US" sz="2000">
              <a:solidFill>
                <a:schemeClr val="bg2"/>
              </a:solidFill>
            </a:endParaRPr>
          </a:p>
        </p:txBody>
      </p:sp>
      <p:sp>
        <p:nvSpPr>
          <p:cNvPr id="25" name="AutoShape 83">
            <a:extLst>
              <a:ext uri="{FF2B5EF4-FFF2-40B4-BE49-F238E27FC236}">
                <a16:creationId xmlns:a16="http://schemas.microsoft.com/office/drawing/2014/main" id="{6607A19A-9555-430D-8BB6-942CFFFE4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2948" y="3128171"/>
            <a:ext cx="2753252" cy="1465445"/>
          </a:xfrm>
          <a:prstGeom prst="chevron">
            <a:avLst>
              <a:gd name="adj" fmla="val 1715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anchor="ctr"/>
          <a:lstStyle/>
          <a:p>
            <a:pPr eaLnBrk="0" hangingPunct="0">
              <a:spcBef>
                <a:spcPct val="45000"/>
              </a:spcBef>
              <a:buClr>
                <a:schemeClr val="tx1"/>
              </a:buClr>
              <a:buFont typeface="Webdings" pitchFamily="18" charset="2"/>
              <a:buChar char="4"/>
              <a:defRPr/>
            </a:pPr>
            <a:endParaRPr lang="en-US" sz="2000">
              <a:solidFill>
                <a:schemeClr val="bg2"/>
              </a:solidFill>
            </a:endParaRPr>
          </a:p>
        </p:txBody>
      </p:sp>
      <p:sp>
        <p:nvSpPr>
          <p:cNvPr id="27" name="Text Box 86">
            <a:extLst>
              <a:ext uri="{FF2B5EF4-FFF2-40B4-BE49-F238E27FC236}">
                <a16:creationId xmlns:a16="http://schemas.microsoft.com/office/drawing/2014/main" id="{32212323-B195-46C0-A594-ABD697167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6064" y="3425581"/>
            <a:ext cx="1309033" cy="809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Approving</a:t>
            </a:r>
          </a:p>
        </p:txBody>
      </p:sp>
      <p:sp>
        <p:nvSpPr>
          <p:cNvPr id="29" name="Text Box 86">
            <a:extLst>
              <a:ext uri="{FF2B5EF4-FFF2-40B4-BE49-F238E27FC236}">
                <a16:creationId xmlns:a16="http://schemas.microsoft.com/office/drawing/2014/main" id="{C438049D-698D-4BCE-842D-6D82102FE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4654" y="3627957"/>
            <a:ext cx="1849880" cy="404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Processing</a:t>
            </a:r>
          </a:p>
        </p:txBody>
      </p:sp>
      <p:sp>
        <p:nvSpPr>
          <p:cNvPr id="30" name="Text Box 86">
            <a:extLst>
              <a:ext uri="{FF2B5EF4-FFF2-40B4-BE49-F238E27FC236}">
                <a16:creationId xmlns:a16="http://schemas.microsoft.com/office/drawing/2014/main" id="{907175C8-ECB1-4CA2-8F2A-E5F1586A6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7100" y="3627957"/>
            <a:ext cx="1849880" cy="404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Pending</a:t>
            </a:r>
          </a:p>
        </p:txBody>
      </p:sp>
      <p:sp>
        <p:nvSpPr>
          <p:cNvPr id="31" name="AutoShape 83">
            <a:extLst>
              <a:ext uri="{FF2B5EF4-FFF2-40B4-BE49-F238E27FC236}">
                <a16:creationId xmlns:a16="http://schemas.microsoft.com/office/drawing/2014/main" id="{661889E2-B5F8-4A5F-BA6A-35EB66503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686" y="3128171"/>
            <a:ext cx="2753252" cy="1465445"/>
          </a:xfrm>
          <a:prstGeom prst="chevron">
            <a:avLst>
              <a:gd name="adj" fmla="val 17157"/>
            </a:avLst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anchor="ctr"/>
          <a:lstStyle/>
          <a:p>
            <a:pPr eaLnBrk="0" hangingPunct="0">
              <a:spcBef>
                <a:spcPct val="45000"/>
              </a:spcBef>
              <a:buClr>
                <a:schemeClr val="tx1"/>
              </a:buClr>
              <a:buFont typeface="Webdings" pitchFamily="18" charset="2"/>
              <a:buChar char="4"/>
              <a:defRPr/>
            </a:pPr>
            <a:endParaRPr lang="en-US" sz="2000">
              <a:solidFill>
                <a:schemeClr val="bg2"/>
              </a:solidFill>
            </a:endParaRPr>
          </a:p>
        </p:txBody>
      </p:sp>
      <p:sp>
        <p:nvSpPr>
          <p:cNvPr id="35" name="Text Box 86">
            <a:extLst>
              <a:ext uri="{FF2B5EF4-FFF2-40B4-BE49-F238E27FC236}">
                <a16:creationId xmlns:a16="http://schemas.microsoft.com/office/drawing/2014/main" id="{50190364-EC54-4B16-A5B9-5FE3CD108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1603" y="3627957"/>
            <a:ext cx="1849880" cy="404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Filing</a:t>
            </a:r>
          </a:p>
        </p:txBody>
      </p:sp>
      <p:sp>
        <p:nvSpPr>
          <p:cNvPr id="36" name="Rectangle 3">
            <a:extLst>
              <a:ext uri="{FF2B5EF4-FFF2-40B4-BE49-F238E27FC236}">
                <a16:creationId xmlns:a16="http://schemas.microsoft.com/office/drawing/2014/main" id="{AA79A48A-B4B9-467B-ADDE-CD937B6A1910}"/>
              </a:ext>
            </a:extLst>
          </p:cNvPr>
          <p:cNvSpPr txBox="1">
            <a:spLocks noChangeArrowheads="1"/>
          </p:cNvSpPr>
          <p:nvPr/>
        </p:nvSpPr>
        <p:spPr>
          <a:xfrm>
            <a:off x="746159" y="4808763"/>
            <a:ext cx="2663023" cy="18206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7013" lvl="0" indent="-227013">
              <a:spcBef>
                <a:spcPts val="1800"/>
              </a:spcBef>
              <a:buFont typeface="Wingdings" pitchFamily="2" charset="2"/>
              <a:buChar char="Ø"/>
              <a:defRPr/>
            </a:pPr>
            <a:r>
              <a:rPr lang="en-US" dirty="0">
                <a:solidFill>
                  <a:schemeClr val="bg2"/>
                </a:solidFill>
              </a:rPr>
              <a:t>Contract holders, lienholders, and dealers gather documentation required to adjudicate the claim</a:t>
            </a:r>
            <a:endParaRPr lang="en-US" dirty="0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  <p:sp>
        <p:nvSpPr>
          <p:cNvPr id="37" name="Rectangle 3">
            <a:extLst>
              <a:ext uri="{FF2B5EF4-FFF2-40B4-BE49-F238E27FC236}">
                <a16:creationId xmlns:a16="http://schemas.microsoft.com/office/drawing/2014/main" id="{9298BF06-3BBE-4A40-9C0B-7D55529F3791}"/>
              </a:ext>
            </a:extLst>
          </p:cNvPr>
          <p:cNvSpPr txBox="1">
            <a:spLocks noChangeArrowheads="1"/>
          </p:cNvSpPr>
          <p:nvPr/>
        </p:nvSpPr>
        <p:spPr>
          <a:xfrm>
            <a:off x="3414732" y="4808763"/>
            <a:ext cx="2663023" cy="18206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7013" lvl="0" indent="-227013">
              <a:spcBef>
                <a:spcPts val="1800"/>
              </a:spcBef>
              <a:buFont typeface="Wingdings" pitchFamily="2" charset="2"/>
              <a:buChar char="Ø"/>
              <a:defRPr/>
            </a:pPr>
            <a:r>
              <a:rPr lang="en-US" dirty="0" err="1">
                <a:solidFill>
                  <a:schemeClr val="bg2"/>
                </a:solidFill>
              </a:rPr>
              <a:t>iA</a:t>
            </a:r>
            <a:r>
              <a:rPr lang="en-US" dirty="0">
                <a:solidFill>
                  <a:schemeClr val="bg2"/>
                </a:solidFill>
              </a:rPr>
              <a:t> American agents prepare the claim file for adjudication</a:t>
            </a:r>
            <a:endParaRPr lang="en-US" dirty="0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E99BCE2A-B013-4208-816A-F073EFAED3D6}"/>
              </a:ext>
            </a:extLst>
          </p:cNvPr>
          <p:cNvSpPr txBox="1">
            <a:spLocks noChangeArrowheads="1"/>
          </p:cNvSpPr>
          <p:nvPr/>
        </p:nvSpPr>
        <p:spPr>
          <a:xfrm>
            <a:off x="6054171" y="4808763"/>
            <a:ext cx="2663023" cy="18206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7013" lvl="0" indent="-227013">
              <a:spcBef>
                <a:spcPts val="1800"/>
              </a:spcBef>
              <a:buFont typeface="Wingdings" pitchFamily="2" charset="2"/>
              <a:buChar char="Ø"/>
              <a:defRPr/>
            </a:pPr>
            <a:r>
              <a:rPr lang="en-US" dirty="0">
                <a:solidFill>
                  <a:schemeClr val="bg2"/>
                </a:solidFill>
              </a:rPr>
              <a:t>Claims adjusters perform calculations necessary to determine the status of the loan and the vehicle’s value</a:t>
            </a:r>
            <a:endParaRPr lang="en-US" dirty="0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  <p:sp>
        <p:nvSpPr>
          <p:cNvPr id="39" name="Rectangle 3">
            <a:extLst>
              <a:ext uri="{FF2B5EF4-FFF2-40B4-BE49-F238E27FC236}">
                <a16:creationId xmlns:a16="http://schemas.microsoft.com/office/drawing/2014/main" id="{87BA0A37-812B-4B02-A509-0FB961E258B7}"/>
              </a:ext>
            </a:extLst>
          </p:cNvPr>
          <p:cNvSpPr txBox="1">
            <a:spLocks noChangeArrowheads="1"/>
          </p:cNvSpPr>
          <p:nvPr/>
        </p:nvSpPr>
        <p:spPr>
          <a:xfrm>
            <a:off x="8773731" y="4808763"/>
            <a:ext cx="2663023" cy="18206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7013" lvl="0" indent="-227013">
              <a:spcBef>
                <a:spcPts val="1800"/>
              </a:spcBef>
              <a:buFont typeface="Wingdings" pitchFamily="2" charset="2"/>
              <a:buChar char="Ø"/>
              <a:defRPr/>
            </a:pPr>
            <a:r>
              <a:rPr lang="en-US" dirty="0">
                <a:solidFill>
                  <a:schemeClr val="bg2"/>
                </a:solidFill>
              </a:rPr>
              <a:t>A seasoned claims adjuster reviews the claim for accuracy and processes it for payment</a:t>
            </a:r>
            <a:endParaRPr lang="en-US" dirty="0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48943F8-3BA7-4174-9FE3-FD3CC31BC2A6}"/>
              </a:ext>
            </a:extLst>
          </p:cNvPr>
          <p:cNvSpPr txBox="1"/>
          <p:nvPr/>
        </p:nvSpPr>
        <p:spPr>
          <a:xfrm>
            <a:off x="270043" y="2233974"/>
            <a:ext cx="3458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dirty="0">
                <a:solidFill>
                  <a:schemeClr val="bg2"/>
                </a:solidFill>
              </a:rPr>
              <a:t>Outside of </a:t>
            </a:r>
            <a:r>
              <a:rPr lang="en-US" sz="2000" b="1" i="1" dirty="0" err="1">
                <a:solidFill>
                  <a:schemeClr val="bg2"/>
                </a:solidFill>
              </a:rPr>
              <a:t>iA</a:t>
            </a:r>
            <a:r>
              <a:rPr lang="en-US" sz="2000" b="1" i="1" dirty="0">
                <a:solidFill>
                  <a:schemeClr val="bg2"/>
                </a:solidFill>
              </a:rPr>
              <a:t> American Control</a:t>
            </a:r>
          </a:p>
        </p:txBody>
      </p:sp>
      <p:sp>
        <p:nvSpPr>
          <p:cNvPr id="41" name="AutoShape 245">
            <a:extLst>
              <a:ext uri="{FF2B5EF4-FFF2-40B4-BE49-F238E27FC236}">
                <a16:creationId xmlns:a16="http://schemas.microsoft.com/office/drawing/2014/main" id="{A1E6E650-EA68-4B72-9268-E246C1083E72}"/>
              </a:ext>
            </a:extLst>
          </p:cNvPr>
          <p:cNvSpPr>
            <a:spLocks/>
          </p:cNvSpPr>
          <p:nvPr/>
        </p:nvSpPr>
        <p:spPr bwMode="auto">
          <a:xfrm rot="5400000">
            <a:off x="7201809" y="-321777"/>
            <a:ext cx="305666" cy="6314137"/>
          </a:xfrm>
          <a:prstGeom prst="leftBrace">
            <a:avLst>
              <a:gd name="adj1" fmla="val 71306"/>
              <a:gd name="adj2" fmla="val 50000"/>
            </a:avLst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E6C48C7-8FE0-412E-89F6-27DF4D3EE9F4}"/>
              </a:ext>
            </a:extLst>
          </p:cNvPr>
          <p:cNvSpPr txBox="1"/>
          <p:nvPr/>
        </p:nvSpPr>
        <p:spPr>
          <a:xfrm>
            <a:off x="5814577" y="2233974"/>
            <a:ext cx="30801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dirty="0">
                <a:solidFill>
                  <a:schemeClr val="bg2"/>
                </a:solidFill>
              </a:rPr>
              <a:t>Within </a:t>
            </a:r>
            <a:r>
              <a:rPr lang="en-US" sz="2000" b="1" i="1" dirty="0" err="1">
                <a:solidFill>
                  <a:schemeClr val="bg2"/>
                </a:solidFill>
              </a:rPr>
              <a:t>iA</a:t>
            </a:r>
            <a:r>
              <a:rPr lang="en-US" sz="2000" b="1" i="1" dirty="0">
                <a:solidFill>
                  <a:schemeClr val="bg2"/>
                </a:solidFill>
              </a:rPr>
              <a:t> American Control</a:t>
            </a:r>
          </a:p>
        </p:txBody>
      </p:sp>
      <p:sp>
        <p:nvSpPr>
          <p:cNvPr id="43" name="AutoShape 245">
            <a:extLst>
              <a:ext uri="{FF2B5EF4-FFF2-40B4-BE49-F238E27FC236}">
                <a16:creationId xmlns:a16="http://schemas.microsoft.com/office/drawing/2014/main" id="{09D6A2D8-4FF0-45FE-BFD6-E213EEFCCFA9}"/>
              </a:ext>
            </a:extLst>
          </p:cNvPr>
          <p:cNvSpPr>
            <a:spLocks/>
          </p:cNvSpPr>
          <p:nvPr/>
        </p:nvSpPr>
        <p:spPr bwMode="auto">
          <a:xfrm rot="5400000">
            <a:off x="1846431" y="1779887"/>
            <a:ext cx="305666" cy="2110809"/>
          </a:xfrm>
          <a:prstGeom prst="leftBrace">
            <a:avLst>
              <a:gd name="adj1" fmla="val 71306"/>
              <a:gd name="adj2" fmla="val 50000"/>
            </a:avLst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515264028"/>
      </p:ext>
    </p:extLst>
  </p:cSld>
  <p:clrMapOvr>
    <a:masterClrMapping/>
  </p:clrMapOvr>
  <p:transition spd="slow"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2">
            <a:extLst>
              <a:ext uri="{FF2B5EF4-FFF2-40B4-BE49-F238E27FC236}">
                <a16:creationId xmlns:a16="http://schemas.microsoft.com/office/drawing/2014/main" id="{3E0F7D55-EB00-45F2-8E96-5583537F1C76}"/>
              </a:ext>
            </a:extLst>
          </p:cNvPr>
          <p:cNvSpPr txBox="1">
            <a:spLocks/>
          </p:cNvSpPr>
          <p:nvPr/>
        </p:nvSpPr>
        <p:spPr>
          <a:xfrm>
            <a:off x="392874" y="356141"/>
            <a:ext cx="10579926" cy="86305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tx2"/>
                </a:solidFill>
              </a:rPr>
              <a:t>Performance Metrics: GAP</a:t>
            </a:r>
            <a:endParaRPr lang="en-US" sz="4000" i="1" dirty="0">
              <a:solidFill>
                <a:schemeClr val="tx2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A6A4BA-A53A-4CE1-9666-49FC56E289B2}"/>
              </a:ext>
            </a:extLst>
          </p:cNvPr>
          <p:cNvSpPr txBox="1"/>
          <p:nvPr/>
        </p:nvSpPr>
        <p:spPr>
          <a:xfrm>
            <a:off x="457200" y="990600"/>
            <a:ext cx="7391400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400" b="1" i="1" dirty="0">
                <a:solidFill>
                  <a:schemeClr val="tx2"/>
                </a:solidFill>
                <a:cs typeface="Arial" panose="020B0604020202020204" pitchFamily="34" charset="0"/>
              </a:rPr>
              <a:t>Through process redesign, our GAP Department dramatically reduced days to process a GAP claim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F7B9138-A795-43E1-9C6C-22BA5A9DC8FF}"/>
              </a:ext>
            </a:extLst>
          </p:cNvPr>
          <p:cNvCxnSpPr/>
          <p:nvPr/>
        </p:nvCxnSpPr>
        <p:spPr>
          <a:xfrm>
            <a:off x="392874" y="933752"/>
            <a:ext cx="11418126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422DBC-5609-413C-81A2-8E4F97BF0D4B}"/>
              </a:ext>
            </a:extLst>
          </p:cNvPr>
          <p:cNvCxnSpPr/>
          <p:nvPr/>
        </p:nvCxnSpPr>
        <p:spPr>
          <a:xfrm>
            <a:off x="392874" y="986568"/>
            <a:ext cx="1141812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23EA511-D1C4-4CA7-880B-C64B1C99E010}"/>
              </a:ext>
            </a:extLst>
          </p:cNvPr>
          <p:cNvSpPr txBox="1"/>
          <p:nvPr/>
        </p:nvSpPr>
        <p:spPr>
          <a:xfrm>
            <a:off x="3079290" y="1828800"/>
            <a:ext cx="6297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2"/>
                </a:solidFill>
              </a:rPr>
              <a:t>Days to Process GAP Claim</a:t>
            </a:r>
          </a:p>
        </p:txBody>
      </p:sp>
      <p:graphicFrame>
        <p:nvGraphicFramePr>
          <p:cNvPr id="26" name="Object 2">
            <a:extLst>
              <a:ext uri="{FF2B5EF4-FFF2-40B4-BE49-F238E27FC236}">
                <a16:creationId xmlns:a16="http://schemas.microsoft.com/office/drawing/2014/main" id="{9BEC1A7F-F6F9-4F76-B8AF-12C180924C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347434"/>
              </p:ext>
            </p:extLst>
          </p:nvPr>
        </p:nvGraphicFramePr>
        <p:xfrm>
          <a:off x="423066" y="2133601"/>
          <a:ext cx="11174162" cy="4724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479924"/>
      </p:ext>
    </p:extLst>
  </p:cSld>
  <p:clrMapOvr>
    <a:masterClrMapping/>
  </p:clrMapOvr>
  <p:transition spd="slow">
    <p:push dir="r"/>
  </p:transition>
</p:sld>
</file>

<file path=ppt/theme/theme1.xml><?xml version="1.0" encoding="utf-8"?>
<a:theme xmlns:a="http://schemas.openxmlformats.org/drawingml/2006/main" name="Office Theme">
  <a:themeElements>
    <a:clrScheme name="iAAWG - Colors">
      <a:dk1>
        <a:srgbClr val="363636"/>
      </a:dk1>
      <a:lt1>
        <a:srgbClr val="F0F0F0"/>
      </a:lt1>
      <a:dk2>
        <a:srgbClr val="002F6C"/>
      </a:dk2>
      <a:lt2>
        <a:srgbClr val="FFFFFF"/>
      </a:lt2>
      <a:accent1>
        <a:srgbClr val="FF585D"/>
      </a:accent1>
      <a:accent2>
        <a:srgbClr val="DBDE70"/>
      </a:accent2>
      <a:accent3>
        <a:srgbClr val="00A9E0"/>
      </a:accent3>
      <a:accent4>
        <a:srgbClr val="003DA5"/>
      </a:accent4>
      <a:accent5>
        <a:srgbClr val="7C878E"/>
      </a:accent5>
      <a:accent6>
        <a:srgbClr val="99D6EA"/>
      </a:accent6>
      <a:hlink>
        <a:srgbClr val="00B0F0"/>
      </a:hlink>
      <a:folHlink>
        <a:srgbClr val="738F97"/>
      </a:folHlink>
    </a:clrScheme>
    <a:fontScheme name="iAAWG - Fonts">
      <a:majorFont>
        <a:latin typeface="Calibri Bold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6118</TotalTime>
  <Words>300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Bold</vt:lpstr>
      <vt:lpstr>Webdings</vt:lpstr>
      <vt:lpstr>Wingdings</vt:lpstr>
      <vt:lpstr>Office Theme</vt:lpstr>
      <vt:lpstr>PowerPoint Presentation</vt:lpstr>
      <vt:lpstr>Claims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Marlina</dc:creator>
  <cp:lastModifiedBy>Melinda O'Connell</cp:lastModifiedBy>
  <cp:revision>70</cp:revision>
  <dcterms:created xsi:type="dcterms:W3CDTF">2021-10-18T04:32:08Z</dcterms:created>
  <dcterms:modified xsi:type="dcterms:W3CDTF">2022-01-17T19:17:21Z</dcterms:modified>
</cp:coreProperties>
</file>